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6"/>
  </p:notesMasterIdLst>
  <p:sldIdLst>
    <p:sldId id="447" r:id="rId2"/>
    <p:sldId id="537" r:id="rId3"/>
    <p:sldId id="511" r:id="rId4"/>
    <p:sldId id="513" r:id="rId5"/>
    <p:sldId id="514" r:id="rId6"/>
    <p:sldId id="515" r:id="rId7"/>
    <p:sldId id="516" r:id="rId8"/>
    <p:sldId id="517" r:id="rId9"/>
    <p:sldId id="518" r:id="rId10"/>
    <p:sldId id="521" r:id="rId11"/>
    <p:sldId id="522" r:id="rId12"/>
    <p:sldId id="539" r:id="rId13"/>
    <p:sldId id="523" r:id="rId14"/>
    <p:sldId id="538" r:id="rId15"/>
    <p:sldId id="524" r:id="rId16"/>
    <p:sldId id="535" r:id="rId17"/>
    <p:sldId id="527" r:id="rId18"/>
    <p:sldId id="544" r:id="rId19"/>
    <p:sldId id="540" r:id="rId20"/>
    <p:sldId id="528" r:id="rId21"/>
    <p:sldId id="529" r:id="rId22"/>
    <p:sldId id="530" r:id="rId23"/>
    <p:sldId id="531" r:id="rId24"/>
    <p:sldId id="532" r:id="rId25"/>
    <p:sldId id="533" r:id="rId26"/>
    <p:sldId id="541" r:id="rId27"/>
    <p:sldId id="561" r:id="rId28"/>
    <p:sldId id="542" r:id="rId29"/>
    <p:sldId id="556" r:id="rId30"/>
    <p:sldId id="547" r:id="rId31"/>
    <p:sldId id="548" r:id="rId32"/>
    <p:sldId id="560" r:id="rId33"/>
    <p:sldId id="562" r:id="rId34"/>
    <p:sldId id="545" r:id="rId35"/>
  </p:sldIdLst>
  <p:sldSz cx="9144000" cy="6858000" type="screen4x3"/>
  <p:notesSz cx="6724650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33CC33"/>
    <a:srgbClr val="FF3300"/>
    <a:srgbClr val="C0C0C0"/>
    <a:srgbClr val="FF6699"/>
    <a:srgbClr val="FF33CC"/>
    <a:srgbClr val="FF0000"/>
    <a:srgbClr val="C3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40" autoAdjust="0"/>
    <p:restoredTop sz="95010" autoAdjust="0"/>
  </p:normalViewPr>
  <p:slideViewPr>
    <p:cSldViewPr snapToGrid="0">
      <p:cViewPr varScale="1">
        <p:scale>
          <a:sx n="107" d="100"/>
          <a:sy n="107" d="100"/>
        </p:scale>
        <p:origin x="-102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30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3" tIns="46966" rIns="93933" bIns="46966" numCol="1" anchor="t" anchorCtr="0" compatLnSpc="1">
            <a:prstTxWarp prst="textNoShape">
              <a:avLst/>
            </a:prstTxWarp>
          </a:bodyPr>
          <a:lstStyle>
            <a:lvl1pPr defTabSz="938826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1588" y="0"/>
            <a:ext cx="291306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3" tIns="46966" rIns="93933" bIns="46966" numCol="1" anchor="t" anchorCtr="0" compatLnSpc="1">
            <a:prstTxWarp prst="textNoShape">
              <a:avLst/>
            </a:prstTxWarp>
          </a:bodyPr>
          <a:lstStyle>
            <a:lvl1pPr algn="r" defTabSz="938826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38" y="4689475"/>
            <a:ext cx="4930775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3" tIns="46966" rIns="93933" bIns="469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1306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3" tIns="46966" rIns="93933" bIns="46966" numCol="1" anchor="b" anchorCtr="0" compatLnSpc="1">
            <a:prstTxWarp prst="textNoShape">
              <a:avLst/>
            </a:prstTxWarp>
          </a:bodyPr>
          <a:lstStyle>
            <a:lvl1pPr defTabSz="938826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1588" y="9380538"/>
            <a:ext cx="291306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3" tIns="46966" rIns="93933" bIns="46966" numCol="1" anchor="b" anchorCtr="0" compatLnSpc="1">
            <a:prstTxWarp prst="textNoShape">
              <a:avLst/>
            </a:prstTxWarp>
          </a:bodyPr>
          <a:lstStyle>
            <a:lvl1pPr algn="r" defTabSz="9382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E93C682-BF9E-4DD7-AB2D-360B78BE70C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761449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 altLang="de-DE" smtClean="0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26B54B-12B1-423C-82A1-0B64DF2C7C1C}" type="slidenum">
              <a:rPr lang="de-DE" altLang="de-DE" smtClean="0"/>
              <a:pPr/>
              <a:t>2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CH" altLang="de-DE" smtClean="0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5392CE-AE99-4529-973F-99B635E60465}" type="slidenum">
              <a:rPr lang="de-DE" altLang="de-DE" smtClean="0"/>
              <a:pPr/>
              <a:t>23</a:t>
            </a:fld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rgbClr val="C3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914400" y="685800"/>
            <a:ext cx="7721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HFA - Rapport 18.12.2003, Chur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Hier klicken, um Master-Untertitelformat zu bearbeiten.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11200" y="6229350"/>
            <a:ext cx="1930400" cy="514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rgbClr val="5E574E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49600" y="6229350"/>
            <a:ext cx="2844800" cy="514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rgbClr val="5E574E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604000" y="6229350"/>
            <a:ext cx="1828800" cy="514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C2D11481-0C64-4AF2-9A0C-E353DD443A8E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78625" y="274638"/>
            <a:ext cx="2182813" cy="6049962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25425" y="274638"/>
            <a:ext cx="6400800" cy="604996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25425" y="1371600"/>
            <a:ext cx="4291013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8838" y="1371600"/>
            <a:ext cx="4292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5425" y="1371600"/>
            <a:ext cx="873601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Hier klicken, um Master-Textformat zu bearbeiten.</a:t>
            </a:r>
          </a:p>
          <a:p>
            <a:pPr lvl="1"/>
            <a:r>
              <a:rPr lang="en-US" altLang="de-DE" smtClean="0"/>
              <a:t>Zweite Ebene</a:t>
            </a:r>
          </a:p>
          <a:p>
            <a:pPr lvl="2"/>
            <a:r>
              <a:rPr lang="en-US" altLang="de-DE" smtClean="0"/>
              <a:t>Dritte Ebene</a:t>
            </a:r>
          </a:p>
          <a:p>
            <a:pPr lvl="3"/>
            <a:r>
              <a:rPr lang="en-US" altLang="de-DE" smtClean="0"/>
              <a:t>Vierte Ebene</a:t>
            </a:r>
          </a:p>
          <a:p>
            <a:pPr lvl="4"/>
            <a:r>
              <a:rPr lang="en-US" altLang="de-DE" smtClean="0"/>
              <a:t>Fünfte Ebene</a:t>
            </a:r>
          </a:p>
        </p:txBody>
      </p:sp>
      <p:sp>
        <p:nvSpPr>
          <p:cNvPr id="1027" name="Rectangle 17"/>
          <p:cNvSpPr>
            <a:spLocks noChangeArrowheads="1"/>
          </p:cNvSpPr>
          <p:nvPr userDrawn="1"/>
        </p:nvSpPr>
        <p:spPr bwMode="auto">
          <a:xfrm>
            <a:off x="0" y="0"/>
            <a:ext cx="611188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pic>
        <p:nvPicPr>
          <p:cNvPr id="4100" name="Picture 18" descr="_e_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925" y="6021388"/>
            <a:ext cx="51593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Text Box 19"/>
          <p:cNvSpPr txBox="1">
            <a:spLocks noChangeArrowheads="1"/>
          </p:cNvSpPr>
          <p:nvPr userDrawn="1"/>
        </p:nvSpPr>
        <p:spPr bwMode="auto">
          <a:xfrm>
            <a:off x="0" y="566102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de-CH" sz="1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AJF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0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1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1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1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1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eg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http://www.pizgrisch.ch/images/content/aktivitaeten/internesjagdschiessen/2010-11-28_DSCF0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4825" y="1287463"/>
            <a:ext cx="4829175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4" descr="Y:\Daten\FotoGraf\Waffenprüfung\H1969.896.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975100"/>
            <a:ext cx="434022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feld 1"/>
          <p:cNvSpPr txBox="1">
            <a:spLocks noChangeArrowheads="1"/>
          </p:cNvSpPr>
          <p:nvPr/>
        </p:nvSpPr>
        <p:spPr bwMode="auto">
          <a:xfrm>
            <a:off x="941388" y="512763"/>
            <a:ext cx="644278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altLang="de-DE" b="1" dirty="0"/>
              <a:t>Jagdlicher </a:t>
            </a:r>
            <a:r>
              <a:rPr lang="de-CH" altLang="de-DE" b="1" dirty="0" smtClean="0"/>
              <a:t>Schiessnachweis</a:t>
            </a:r>
          </a:p>
          <a:p>
            <a:r>
              <a:rPr lang="de-CH" altLang="de-DE" b="1" dirty="0" smtClean="0"/>
              <a:t>gesetzliche Grundlagen</a:t>
            </a:r>
            <a:endParaRPr lang="de-CH" alt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hteck 2"/>
          <p:cNvSpPr>
            <a:spLocks noChangeArrowheads="1"/>
          </p:cNvSpPr>
          <p:nvPr/>
        </p:nvSpPr>
        <p:spPr bwMode="auto">
          <a:xfrm>
            <a:off x="0" y="4641964"/>
            <a:ext cx="6715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altLang="de-DE" sz="1200"/>
              <a:t>BKPJV</a:t>
            </a:r>
          </a:p>
        </p:txBody>
      </p:sp>
      <p:pic>
        <p:nvPicPr>
          <p:cNvPr id="16388" name="Picture 3" descr="C:\Users\tirarn\Desktop\DSCN13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4600" y="862013"/>
            <a:ext cx="6924675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feld 4"/>
          <p:cNvSpPr txBox="1">
            <a:spLocks noChangeArrowheads="1"/>
          </p:cNvSpPr>
          <p:nvPr/>
        </p:nvSpPr>
        <p:spPr bwMode="auto">
          <a:xfrm>
            <a:off x="714375" y="911225"/>
            <a:ext cx="8150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CH" altLang="de-DE" dirty="0" smtClean="0">
                <a:solidFill>
                  <a:srgbClr val="FFFF00"/>
                </a:solidFill>
              </a:rPr>
              <a:t>Schulung Jagdschützenmeister</a:t>
            </a:r>
            <a:endParaRPr lang="de-CH" altLang="de-DE" dirty="0">
              <a:solidFill>
                <a:srgbClr val="FFFF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312622" y="5428343"/>
            <a:ext cx="6900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dirty="0" smtClean="0">
                <a:solidFill>
                  <a:srgbClr val="FF0000"/>
                </a:solidFill>
              </a:rPr>
              <a:t>Wenn vom Schützen die Rede ist, sind immer beide Geschlechter</a:t>
            </a:r>
          </a:p>
          <a:p>
            <a:r>
              <a:rPr lang="de-CH" sz="1800" dirty="0" smtClean="0">
                <a:solidFill>
                  <a:srgbClr val="FF0000"/>
                </a:solidFill>
              </a:rPr>
              <a:t> gemeint.</a:t>
            </a:r>
            <a:endParaRPr lang="de-CH" sz="1800" dirty="0">
              <a:solidFill>
                <a:srgbClr val="FF0000"/>
              </a:solidFill>
            </a:endParaRPr>
          </a:p>
        </p:txBody>
      </p:sp>
      <p:pic>
        <p:nvPicPr>
          <p:cNvPr id="7" name="Grafik 6" descr="Logo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7010"/>
            <a:ext cx="623805" cy="72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feld 1"/>
          <p:cNvSpPr txBox="1">
            <a:spLocks noChangeArrowheads="1"/>
          </p:cNvSpPr>
          <p:nvPr/>
        </p:nvSpPr>
        <p:spPr bwMode="auto">
          <a:xfrm>
            <a:off x="934832" y="909638"/>
            <a:ext cx="7558479" cy="590931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z"/>
              <a:defRPr kumimoji="1"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z"/>
              <a:defRPr kumimoji="1"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z"/>
              <a:defRPr kumimoji="1"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z"/>
              <a:defRPr kumimoji="1"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kumimoji="0" lang="de-CH" altLang="de-DE" b="1" u="sng" dirty="0" smtClean="0">
                <a:latin typeface="Arial" charset="0"/>
              </a:rPr>
              <a:t>Berechtigung zur Durchführung des</a:t>
            </a:r>
          </a:p>
          <a:p>
            <a:pPr algn="ctr">
              <a:spcBef>
                <a:spcPct val="0"/>
              </a:spcBef>
              <a:buClrTx/>
              <a:buFontTx/>
              <a:buNone/>
              <a:defRPr/>
            </a:pPr>
            <a:r>
              <a:rPr kumimoji="0" lang="de-CH" altLang="de-DE" b="1" u="sng" dirty="0" smtClean="0">
                <a:latin typeface="Arial" charset="0"/>
              </a:rPr>
              <a:t> Schiessnachweises</a:t>
            </a:r>
            <a:endParaRPr kumimoji="0" lang="de-CH" altLang="de-DE" sz="1800" b="1" u="sng" dirty="0" smtClean="0">
              <a:latin typeface="Arial" charset="0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kumimoji="0" lang="de-CH" altLang="de-DE" b="1" dirty="0" smtClean="0">
              <a:latin typeface="Arial" charset="0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kumimoji="0" lang="de-CH" altLang="de-DE" sz="1800" b="1" dirty="0" smtClean="0">
                <a:solidFill>
                  <a:srgbClr val="FF0000"/>
                </a:solidFill>
                <a:latin typeface="Arial" charset="0"/>
              </a:rPr>
              <a:t>Sektionen /Schiessvereine </a:t>
            </a:r>
            <a:r>
              <a:rPr kumimoji="0" lang="de-CH" altLang="de-DE" sz="1800" b="1" dirty="0" smtClean="0">
                <a:latin typeface="Arial" charset="0"/>
              </a:rPr>
              <a:t>die ihre Anlagen beim BKPJV 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kumimoji="0" lang="de-CH" altLang="de-DE" sz="1800" b="1" dirty="0" smtClean="0">
                <a:latin typeface="Arial" charset="0"/>
              </a:rPr>
              <a:t>fristgerecht angemeldet haben und deren Anlagen den 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kumimoji="0" lang="de-CH" altLang="de-DE" sz="1800" b="1" dirty="0" smtClean="0">
                <a:latin typeface="Arial" charset="0"/>
              </a:rPr>
              <a:t>Sicherheitsbestimmungen des </a:t>
            </a:r>
            <a:r>
              <a:rPr kumimoji="0" lang="de-CH" altLang="de-DE" sz="1800" b="1" dirty="0" err="1" smtClean="0">
                <a:latin typeface="Arial" charset="0"/>
              </a:rPr>
              <a:t>eidg</a:t>
            </a:r>
            <a:r>
              <a:rPr kumimoji="0" lang="de-CH" altLang="de-DE" sz="1800" b="1" dirty="0" smtClean="0">
                <a:latin typeface="Arial" charset="0"/>
              </a:rPr>
              <a:t>. Schiessoffiziers entsprechen,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kumimoji="0" lang="de-CH" altLang="de-DE" sz="1800" b="1" dirty="0" smtClean="0">
                <a:latin typeface="Arial" charset="0"/>
              </a:rPr>
              <a:t>sind berechtigt, den Schiessnachweis durchzuführen.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endParaRPr kumimoji="0" lang="de-CH" altLang="de-DE" sz="1800" b="1" dirty="0" smtClean="0">
              <a:latin typeface="Arial" charset="0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kumimoji="0" lang="de-CH" altLang="de-DE" sz="1800" b="1" dirty="0" smtClean="0">
                <a:latin typeface="Arial" charset="0"/>
              </a:rPr>
              <a:t>Die Schiessanlagen werden periodisch vom </a:t>
            </a:r>
            <a:r>
              <a:rPr kumimoji="0" lang="de-CH" altLang="de-DE" sz="1800" b="1" dirty="0" err="1" smtClean="0">
                <a:latin typeface="Arial" charset="0"/>
              </a:rPr>
              <a:t>eidg</a:t>
            </a:r>
            <a:r>
              <a:rPr kumimoji="0" lang="de-CH" altLang="de-DE" sz="1800" b="1" dirty="0" smtClean="0">
                <a:latin typeface="Arial" charset="0"/>
              </a:rPr>
              <a:t>. Schiessoffizier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kumimoji="0" lang="de-CH" altLang="de-DE" sz="1800" b="1" dirty="0" smtClean="0">
                <a:latin typeface="Arial" charset="0"/>
              </a:rPr>
              <a:t>geprüft.</a:t>
            </a:r>
            <a:endParaRPr kumimoji="0" lang="de-CH" altLang="de-DE" sz="1200" b="1" dirty="0">
              <a:latin typeface="Arial" charset="0"/>
            </a:endParaRPr>
          </a:p>
          <a:p>
            <a:pPr>
              <a:spcBef>
                <a:spcPct val="0"/>
              </a:spcBef>
              <a:buClrTx/>
              <a:buFont typeface="Monotype Sorts" pitchFamily="2" charset="2"/>
              <a:buNone/>
              <a:defRPr/>
            </a:pPr>
            <a:endParaRPr kumimoji="0" lang="de-CH" altLang="de-DE" sz="1800" b="1" dirty="0" smtClean="0">
              <a:latin typeface="Arial" charset="0"/>
            </a:endParaRPr>
          </a:p>
          <a:p>
            <a:pPr>
              <a:spcBef>
                <a:spcPct val="0"/>
              </a:spcBef>
              <a:buClrTx/>
              <a:buFont typeface="Monotype Sorts" pitchFamily="2" charset="2"/>
              <a:buNone/>
              <a:defRPr/>
            </a:pPr>
            <a:r>
              <a:rPr kumimoji="0" lang="de-CH" altLang="de-DE" sz="1800" b="1" dirty="0" smtClean="0">
                <a:latin typeface="Arial" charset="0"/>
              </a:rPr>
              <a:t>Sektionen, die den Schiessnachweis durchführen, müssen</a:t>
            </a:r>
          </a:p>
          <a:p>
            <a:pPr>
              <a:spcBef>
                <a:spcPct val="0"/>
              </a:spcBef>
              <a:buClrTx/>
              <a:buFont typeface="Monotype Sorts" pitchFamily="2" charset="2"/>
              <a:buNone/>
              <a:defRPr/>
            </a:pPr>
            <a:r>
              <a:rPr kumimoji="0" lang="de-CH" altLang="de-DE" sz="1800" b="1" dirty="0" smtClean="0">
                <a:latin typeface="Arial" charset="0"/>
              </a:rPr>
              <a:t>mindestens eine Person bestimmen, die den Jagdschützenmeister-</a:t>
            </a:r>
          </a:p>
          <a:p>
            <a:pPr>
              <a:spcBef>
                <a:spcPct val="0"/>
              </a:spcBef>
              <a:buClrTx/>
              <a:buFont typeface="Monotype Sorts" pitchFamily="2" charset="2"/>
              <a:buNone/>
              <a:defRPr/>
            </a:pPr>
            <a:r>
              <a:rPr kumimoji="0" lang="de-CH" altLang="de-DE" sz="1800" b="1" dirty="0" smtClean="0">
                <a:latin typeface="Arial" charset="0"/>
              </a:rPr>
              <a:t>Kurs des BKPJV absolviert. </a:t>
            </a:r>
          </a:p>
          <a:p>
            <a:pPr>
              <a:spcBef>
                <a:spcPct val="0"/>
              </a:spcBef>
              <a:buClrTx/>
              <a:buFont typeface="Monotype Sorts" pitchFamily="2" charset="2"/>
              <a:buNone/>
              <a:defRPr/>
            </a:pPr>
            <a:endParaRPr kumimoji="0" lang="de-CH" altLang="de-DE" sz="1800" b="1" dirty="0">
              <a:latin typeface="Arial" charset="0"/>
            </a:endParaRPr>
          </a:p>
          <a:p>
            <a:pPr>
              <a:spcBef>
                <a:spcPct val="0"/>
              </a:spcBef>
              <a:buClrTx/>
              <a:buFont typeface="Monotype Sorts" pitchFamily="2" charset="2"/>
              <a:buNone/>
              <a:defRPr/>
            </a:pPr>
            <a:endParaRPr kumimoji="0" lang="de-CH" altLang="de-DE" sz="1800" b="1" dirty="0" smtClean="0">
              <a:latin typeface="Arial" charset="0"/>
            </a:endParaRPr>
          </a:p>
          <a:p>
            <a:pPr>
              <a:spcBef>
                <a:spcPct val="0"/>
              </a:spcBef>
              <a:buClrTx/>
              <a:buFont typeface="Monotype Sorts" pitchFamily="2" charset="2"/>
              <a:buNone/>
              <a:defRPr/>
            </a:pPr>
            <a:endParaRPr kumimoji="0" lang="de-CH" altLang="de-DE" sz="1800" b="1" dirty="0" smtClean="0">
              <a:latin typeface="Arial" charset="0"/>
            </a:endParaRPr>
          </a:p>
          <a:p>
            <a:pPr marL="171450" indent="-171450">
              <a:spcBef>
                <a:spcPct val="0"/>
              </a:spcBef>
              <a:buClrTx/>
              <a:buFontTx/>
              <a:buChar char="-"/>
              <a:defRPr/>
            </a:pPr>
            <a:endParaRPr kumimoji="0" lang="de-CH" altLang="de-DE" sz="1200" b="1" dirty="0" smtClean="0">
              <a:latin typeface="Arial" charset="0"/>
            </a:endParaRPr>
          </a:p>
          <a:p>
            <a:pPr marL="171450" indent="-171450">
              <a:spcBef>
                <a:spcPct val="0"/>
              </a:spcBef>
              <a:buClrTx/>
              <a:buFontTx/>
              <a:buChar char="-"/>
              <a:defRPr/>
            </a:pPr>
            <a:endParaRPr kumimoji="0" lang="de-CH" altLang="de-DE" sz="1200" b="1" dirty="0" smtClean="0">
              <a:latin typeface="Arial" charset="0"/>
            </a:endParaRPr>
          </a:p>
          <a:p>
            <a:pPr marL="342900" indent="-342900">
              <a:spcBef>
                <a:spcPct val="0"/>
              </a:spcBef>
              <a:buClrTx/>
              <a:buFontTx/>
              <a:buChar char="-"/>
              <a:defRPr/>
            </a:pPr>
            <a:endParaRPr kumimoji="0" lang="de-CH" altLang="de-DE" b="1" dirty="0" smtClean="0">
              <a:latin typeface="Arial" charset="0"/>
            </a:endParaRPr>
          </a:p>
        </p:txBody>
      </p:sp>
      <p:sp>
        <p:nvSpPr>
          <p:cNvPr id="17412" name="Rechteck 2"/>
          <p:cNvSpPr>
            <a:spLocks noChangeArrowheads="1"/>
          </p:cNvSpPr>
          <p:nvPr/>
        </p:nvSpPr>
        <p:spPr bwMode="auto">
          <a:xfrm>
            <a:off x="-15875" y="4653843"/>
            <a:ext cx="6715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altLang="de-DE" sz="1200" dirty="0"/>
              <a:t>BKPJV</a:t>
            </a:r>
          </a:p>
        </p:txBody>
      </p:sp>
      <p:pic>
        <p:nvPicPr>
          <p:cNvPr id="5" name="Grafik 4" descr="Logo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57010"/>
            <a:ext cx="623805" cy="72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866275" y="753980"/>
            <a:ext cx="69622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de-CH" altLang="de-DE" sz="1800" b="1" dirty="0" smtClean="0"/>
          </a:p>
          <a:p>
            <a:pPr>
              <a:defRPr/>
            </a:pPr>
            <a:endParaRPr lang="de-CH" altLang="de-DE" sz="1800" b="1" dirty="0" smtClean="0"/>
          </a:p>
          <a:p>
            <a:pPr>
              <a:defRPr/>
            </a:pPr>
            <a:endParaRPr lang="de-CH" altLang="de-DE" sz="1800" b="1" dirty="0" smtClean="0"/>
          </a:p>
          <a:p>
            <a:pPr>
              <a:defRPr/>
            </a:pPr>
            <a:endParaRPr lang="de-CH" altLang="de-DE" sz="1800" b="1" dirty="0" smtClean="0"/>
          </a:p>
          <a:p>
            <a:pPr>
              <a:defRPr/>
            </a:pPr>
            <a:endParaRPr lang="de-CH" altLang="de-DE" sz="1800" b="1" dirty="0" smtClean="0"/>
          </a:p>
          <a:p>
            <a:pPr>
              <a:defRPr/>
            </a:pPr>
            <a:endParaRPr lang="de-CH" altLang="de-DE" sz="1800" b="1" dirty="0" smtClean="0"/>
          </a:p>
          <a:p>
            <a:pPr>
              <a:defRPr/>
            </a:pPr>
            <a:endParaRPr lang="de-CH" altLang="de-DE" sz="1800" b="1" dirty="0" smtClean="0"/>
          </a:p>
          <a:p>
            <a:pPr>
              <a:defRPr/>
            </a:pPr>
            <a:endParaRPr lang="de-CH" altLang="de-DE" sz="1800" b="1" dirty="0" smtClean="0"/>
          </a:p>
          <a:p>
            <a:pPr>
              <a:defRPr/>
            </a:pPr>
            <a:endParaRPr lang="de-CH" altLang="de-DE" sz="1800" b="1" dirty="0" smtClean="0"/>
          </a:p>
          <a:p>
            <a:pPr>
              <a:defRPr/>
            </a:pPr>
            <a:endParaRPr lang="de-CH" altLang="de-DE" sz="1800" b="1" dirty="0" smtClean="0"/>
          </a:p>
          <a:p>
            <a:pPr>
              <a:defRPr/>
            </a:pPr>
            <a:endParaRPr lang="de-CH" altLang="de-DE" sz="1800" b="1" dirty="0" smtClean="0"/>
          </a:p>
          <a:p>
            <a:pPr>
              <a:defRPr/>
            </a:pPr>
            <a:endParaRPr lang="de-CH" altLang="de-DE" sz="1800" b="1" dirty="0" smtClean="0"/>
          </a:p>
          <a:p>
            <a:pPr>
              <a:defRPr/>
            </a:pPr>
            <a:endParaRPr lang="de-CH" altLang="de-DE" sz="1800" b="1" dirty="0" smtClean="0"/>
          </a:p>
          <a:p>
            <a:pPr>
              <a:defRPr/>
            </a:pPr>
            <a:r>
              <a:rPr lang="de-CH" altLang="de-DE" sz="1800" b="1" dirty="0" smtClean="0"/>
              <a:t>    </a:t>
            </a:r>
          </a:p>
          <a:p>
            <a:pPr>
              <a:defRPr/>
            </a:pPr>
            <a:r>
              <a:rPr lang="de-CH" altLang="de-DE" sz="1800" b="1" dirty="0" smtClean="0"/>
              <a:t>   </a:t>
            </a:r>
          </a:p>
          <a:p>
            <a:pPr>
              <a:defRPr/>
            </a:pPr>
            <a:endParaRPr lang="de-CH" altLang="de-DE" sz="1800" b="1" dirty="0" smtClean="0"/>
          </a:p>
        </p:txBody>
      </p:sp>
      <p:sp>
        <p:nvSpPr>
          <p:cNvPr id="3" name="Rechteck 2"/>
          <p:cNvSpPr/>
          <p:nvPr/>
        </p:nvSpPr>
        <p:spPr>
          <a:xfrm>
            <a:off x="914399" y="889844"/>
            <a:ext cx="723498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de-CH" altLang="de-DE" sz="1800" b="1" dirty="0" smtClean="0"/>
          </a:p>
          <a:p>
            <a:pPr>
              <a:defRPr/>
            </a:pPr>
            <a:endParaRPr lang="de-CH" altLang="de-DE" sz="1800" b="1" dirty="0" smtClean="0"/>
          </a:p>
          <a:p>
            <a:pPr>
              <a:defRPr/>
            </a:pPr>
            <a:endParaRPr lang="de-CH" altLang="de-DE" sz="1800" b="1" dirty="0" smtClean="0"/>
          </a:p>
          <a:p>
            <a:pPr>
              <a:defRPr/>
            </a:pPr>
            <a:endParaRPr lang="de-CH" altLang="de-DE" sz="1800" b="1" dirty="0" smtClean="0"/>
          </a:p>
          <a:p>
            <a:pPr>
              <a:defRPr/>
            </a:pPr>
            <a:endParaRPr lang="de-CH" altLang="de-DE" sz="1800" b="1" dirty="0" smtClean="0"/>
          </a:p>
          <a:p>
            <a:pPr>
              <a:defRPr/>
            </a:pPr>
            <a:endParaRPr lang="de-CH" altLang="de-DE" sz="1800" b="1" dirty="0" smtClean="0"/>
          </a:p>
          <a:p>
            <a:pPr>
              <a:defRPr/>
            </a:pPr>
            <a:endParaRPr lang="de-CH" altLang="de-DE" sz="1800" b="1" dirty="0" smtClean="0"/>
          </a:p>
          <a:p>
            <a:pPr>
              <a:defRPr/>
            </a:pPr>
            <a:r>
              <a:rPr lang="de-CH" altLang="de-DE" sz="1800" b="1" dirty="0" smtClean="0"/>
              <a:t>Die Kosten für die Jagdschützenmeister- Kurse trägt der Kanton.</a:t>
            </a:r>
          </a:p>
          <a:p>
            <a:pPr>
              <a:defRPr/>
            </a:pPr>
            <a:endParaRPr lang="de-CH" altLang="de-DE" sz="1800" b="1" dirty="0" smtClean="0"/>
          </a:p>
          <a:p>
            <a:pPr>
              <a:defRPr/>
            </a:pPr>
            <a:r>
              <a:rPr lang="de-CH" altLang="de-DE" sz="1800" b="1" dirty="0" smtClean="0"/>
              <a:t> Die Kosten der periodischen Kontrollen der Schiessanlagen</a:t>
            </a:r>
          </a:p>
          <a:p>
            <a:pPr>
              <a:defRPr/>
            </a:pPr>
            <a:r>
              <a:rPr lang="de-CH" altLang="de-DE" sz="1800" b="1" dirty="0" smtClean="0"/>
              <a:t> trägt ebenfalls der Kanton.</a:t>
            </a:r>
          </a:p>
          <a:p>
            <a:pPr>
              <a:defRPr/>
            </a:pPr>
            <a:endParaRPr lang="de-CH" altLang="de-DE" b="1" dirty="0" smtClean="0"/>
          </a:p>
          <a:p>
            <a:pPr>
              <a:defRPr/>
            </a:pPr>
            <a:endParaRPr lang="de-CH" b="1" dirty="0" smtClean="0"/>
          </a:p>
          <a:p>
            <a:pPr>
              <a:defRPr/>
            </a:pPr>
            <a:endParaRPr lang="de-CH" dirty="0"/>
          </a:p>
        </p:txBody>
      </p:sp>
      <p:sp>
        <p:nvSpPr>
          <p:cNvPr id="4" name="Rechteck 3"/>
          <p:cNvSpPr/>
          <p:nvPr/>
        </p:nvSpPr>
        <p:spPr>
          <a:xfrm>
            <a:off x="1010653" y="612845"/>
            <a:ext cx="70906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de-CH" altLang="de-DE" sz="1800" b="1" dirty="0" smtClean="0"/>
          </a:p>
          <a:p>
            <a:pPr>
              <a:defRPr/>
            </a:pPr>
            <a:endParaRPr lang="de-CH" altLang="de-DE" sz="1800" b="1" dirty="0" smtClean="0"/>
          </a:p>
          <a:p>
            <a:pPr>
              <a:defRPr/>
            </a:pPr>
            <a:r>
              <a:rPr lang="de-CH" altLang="de-DE" sz="1800" b="1" dirty="0" smtClean="0"/>
              <a:t>Personen, welche von den Sektionen/Schiessvereine als     </a:t>
            </a:r>
          </a:p>
          <a:p>
            <a:pPr>
              <a:defRPr/>
            </a:pPr>
            <a:r>
              <a:rPr lang="de-CH" altLang="de-DE" sz="1800" b="1" dirty="0" smtClean="0"/>
              <a:t>Standaufsicht bestimmt werden, müssen auf der Anmeldung</a:t>
            </a:r>
          </a:p>
          <a:p>
            <a:pPr>
              <a:defRPr/>
            </a:pPr>
            <a:r>
              <a:rPr lang="de-CH" altLang="de-DE" sz="1800" b="1" dirty="0" smtClean="0"/>
              <a:t>namentlich aufgeführt werden.</a:t>
            </a:r>
            <a:endParaRPr lang="de-CH" sz="1800" dirty="0"/>
          </a:p>
        </p:txBody>
      </p:sp>
      <p:sp>
        <p:nvSpPr>
          <p:cNvPr id="5" name="Rechteck 4"/>
          <p:cNvSpPr/>
          <p:nvPr/>
        </p:nvSpPr>
        <p:spPr>
          <a:xfrm>
            <a:off x="0" y="4661919"/>
            <a:ext cx="6335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100" dirty="0" smtClean="0"/>
              <a:t>BKPJV</a:t>
            </a:r>
            <a:endParaRPr lang="de-CH" sz="1100" dirty="0"/>
          </a:p>
        </p:txBody>
      </p:sp>
      <p:pic>
        <p:nvPicPr>
          <p:cNvPr id="6" name="Grafik 5" descr="Logo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57010"/>
            <a:ext cx="623805" cy="72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kt 1"/>
          <p:cNvGraphicFramePr>
            <a:graphicFrameLocks noChangeAspect="1"/>
          </p:cNvGraphicFramePr>
          <p:nvPr/>
        </p:nvGraphicFramePr>
        <p:xfrm>
          <a:off x="1763713" y="347663"/>
          <a:ext cx="5014912" cy="635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3" imgW="5746651" imgH="9106661" progId="Word.Document.8">
                  <p:embed/>
                </p:oleObj>
              </mc:Choice>
              <mc:Fallback>
                <p:oleObj name="Document" r:id="rId3" imgW="5746651" imgH="9106661" progId="Word.Document.8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47663"/>
                        <a:ext cx="5014912" cy="6357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hteck 4"/>
          <p:cNvSpPr>
            <a:spLocks noChangeArrowheads="1"/>
          </p:cNvSpPr>
          <p:nvPr/>
        </p:nvSpPr>
        <p:spPr bwMode="auto">
          <a:xfrm>
            <a:off x="-63854" y="4643318"/>
            <a:ext cx="7159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altLang="de-DE" sz="1200" dirty="0"/>
              <a:t> BKPJV</a:t>
            </a:r>
          </a:p>
        </p:txBody>
      </p:sp>
      <p:pic>
        <p:nvPicPr>
          <p:cNvPr id="5" name="Grafik 4" descr="Logo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57010"/>
            <a:ext cx="623805" cy="72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feld 1"/>
          <p:cNvSpPr txBox="1">
            <a:spLocks noChangeArrowheads="1"/>
          </p:cNvSpPr>
          <p:nvPr/>
        </p:nvSpPr>
        <p:spPr bwMode="auto">
          <a:xfrm>
            <a:off x="207963" y="1282700"/>
            <a:ext cx="85185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CH" sz="2800" b="1" u="sng"/>
              <a:t>Stempelzuteilung</a:t>
            </a:r>
          </a:p>
          <a:p>
            <a:endParaRPr lang="de-CH" sz="2400"/>
          </a:p>
          <a:p>
            <a:pPr algn="ctr"/>
            <a:endParaRPr lang="de-CH"/>
          </a:p>
        </p:txBody>
      </p:sp>
      <p:sp>
        <p:nvSpPr>
          <p:cNvPr id="18435" name="Textfeld 2"/>
          <p:cNvSpPr txBox="1">
            <a:spLocks noChangeArrowheads="1"/>
          </p:cNvSpPr>
          <p:nvPr/>
        </p:nvSpPr>
        <p:spPr bwMode="auto">
          <a:xfrm>
            <a:off x="880768" y="2149475"/>
            <a:ext cx="7827963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CH" sz="1800" b="1" dirty="0"/>
              <a:t>Stempel erhalten nur die </a:t>
            </a:r>
            <a:r>
              <a:rPr lang="de-CH" sz="1800" b="1" dirty="0" smtClean="0"/>
              <a:t>Schiessstandbetreiber, </a:t>
            </a:r>
            <a:r>
              <a:rPr lang="de-CH" sz="1800" b="1" dirty="0"/>
              <a:t>welche ihre Anlage beim BKPJV mit vorherigem Formular angemeldet haben. Wenn mehrere Stempel bestellt </a:t>
            </a:r>
            <a:r>
              <a:rPr lang="de-CH" sz="1800" b="1" dirty="0" smtClean="0"/>
              <a:t>werden, </a:t>
            </a:r>
            <a:r>
              <a:rPr lang="de-CH" sz="1800" b="1" dirty="0"/>
              <a:t>sind diese fortlaufend nummeriert</a:t>
            </a:r>
            <a:r>
              <a:rPr lang="de-CH" sz="1800" dirty="0"/>
              <a:t>.</a:t>
            </a:r>
          </a:p>
          <a:p>
            <a:endParaRPr lang="de-CH" sz="1800" dirty="0"/>
          </a:p>
          <a:p>
            <a:r>
              <a:rPr lang="de-CH" sz="1800" b="1" dirty="0"/>
              <a:t>Pro Standbetreiber werden max. 4 Stempel abgegeben. Bei Verlust</a:t>
            </a:r>
          </a:p>
          <a:p>
            <a:r>
              <a:rPr lang="de-CH" sz="1800" b="1" dirty="0"/>
              <a:t>eines Stempels ist dieser dem Schützenmeister des BKPJV zu </a:t>
            </a:r>
            <a:r>
              <a:rPr lang="de-CH" sz="1800" b="1" dirty="0" smtClean="0"/>
              <a:t>melden. Die abhanden gekommenen Nummern werden </a:t>
            </a:r>
            <a:r>
              <a:rPr lang="de-CH" sz="1800" b="1" dirty="0"/>
              <a:t>gesperrt.</a:t>
            </a:r>
          </a:p>
          <a:p>
            <a:endParaRPr lang="de-CH" sz="2000" dirty="0"/>
          </a:p>
          <a:p>
            <a:r>
              <a:rPr lang="de-CH" sz="1800" b="1" dirty="0"/>
              <a:t>Die alten Stempel </a:t>
            </a:r>
            <a:r>
              <a:rPr lang="de-CH" sz="1800" b="1" dirty="0">
                <a:solidFill>
                  <a:srgbClr val="FF0000"/>
                </a:solidFill>
              </a:rPr>
              <a:t>Jagdwaffe eingeschossen </a:t>
            </a:r>
            <a:r>
              <a:rPr lang="de-CH" sz="1800" b="1" dirty="0"/>
              <a:t>sind ungültig und zu </a:t>
            </a:r>
            <a:r>
              <a:rPr lang="de-CH" sz="1800" b="1" dirty="0" smtClean="0"/>
              <a:t>entsorgen</a:t>
            </a:r>
            <a:r>
              <a:rPr lang="de-CH" sz="1800" b="1" dirty="0"/>
              <a:t>.</a:t>
            </a:r>
          </a:p>
          <a:p>
            <a:endParaRPr lang="de-CH" sz="1800" b="1" dirty="0"/>
          </a:p>
          <a:p>
            <a:r>
              <a:rPr lang="de-CH" sz="1800" b="1" dirty="0">
                <a:solidFill>
                  <a:srgbClr val="0066FF"/>
                </a:solidFill>
              </a:rPr>
              <a:t>Die Stempel der Waffenfachgeschäfte werden vom AJF zugewiesen.</a:t>
            </a:r>
          </a:p>
        </p:txBody>
      </p:sp>
      <p:sp>
        <p:nvSpPr>
          <p:cNvPr id="18437" name="Rechteck 5"/>
          <p:cNvSpPr>
            <a:spLocks noChangeArrowheads="1"/>
          </p:cNvSpPr>
          <p:nvPr/>
        </p:nvSpPr>
        <p:spPr bwMode="auto">
          <a:xfrm>
            <a:off x="0" y="4658726"/>
            <a:ext cx="6715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200" dirty="0"/>
              <a:t>BKPJV</a:t>
            </a:r>
          </a:p>
        </p:txBody>
      </p:sp>
      <p:pic>
        <p:nvPicPr>
          <p:cNvPr id="6" name="Grafik 5" descr="Logo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57010"/>
            <a:ext cx="623805" cy="72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feld 2"/>
          <p:cNvSpPr txBox="1">
            <a:spLocks noChangeArrowheads="1"/>
          </p:cNvSpPr>
          <p:nvPr/>
        </p:nvSpPr>
        <p:spPr bwMode="auto">
          <a:xfrm>
            <a:off x="689269" y="609600"/>
            <a:ext cx="918845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CH" altLang="de-DE" sz="2400" b="1" u="sng" dirty="0"/>
              <a:t>Anmerkungen zur Bestätigung Schiesspflicht</a:t>
            </a:r>
          </a:p>
          <a:p>
            <a:pPr algn="ctr"/>
            <a:endParaRPr lang="de-CH" altLang="de-DE" sz="2600" b="1" dirty="0"/>
          </a:p>
          <a:p>
            <a:r>
              <a:rPr lang="de-CH" altLang="de-DE" sz="1800" b="1" dirty="0" smtClean="0">
                <a:solidFill>
                  <a:srgbClr val="0066FF"/>
                </a:solidFill>
              </a:rPr>
              <a:t>Zum </a:t>
            </a:r>
            <a:r>
              <a:rPr lang="de-CH" altLang="de-DE" sz="1800" b="1" dirty="0">
                <a:solidFill>
                  <a:srgbClr val="0066FF"/>
                </a:solidFill>
              </a:rPr>
              <a:t>Bezug des Jagdpatentes zählt einzig und allein das Bestätigungs-</a:t>
            </a:r>
          </a:p>
          <a:p>
            <a:r>
              <a:rPr lang="de-CH" altLang="de-DE" sz="1800" b="1" dirty="0" err="1" smtClean="0">
                <a:solidFill>
                  <a:srgbClr val="0066FF"/>
                </a:solidFill>
              </a:rPr>
              <a:t>formular</a:t>
            </a:r>
            <a:r>
              <a:rPr lang="de-CH" altLang="de-DE" sz="1800" b="1" dirty="0" smtClean="0">
                <a:solidFill>
                  <a:srgbClr val="0066FF"/>
                </a:solidFill>
              </a:rPr>
              <a:t> </a:t>
            </a:r>
            <a:r>
              <a:rPr lang="de-CH" altLang="de-DE" sz="1800" b="1" dirty="0">
                <a:solidFill>
                  <a:srgbClr val="0066FF"/>
                </a:solidFill>
              </a:rPr>
              <a:t>des AJF.</a:t>
            </a:r>
          </a:p>
          <a:p>
            <a:endParaRPr lang="de-CH" altLang="de-DE" sz="1800" b="1" dirty="0"/>
          </a:p>
          <a:p>
            <a:r>
              <a:rPr lang="de-CH" altLang="de-DE" sz="1800" b="1" dirty="0"/>
              <a:t>Das Formular ist vom </a:t>
            </a:r>
            <a:r>
              <a:rPr lang="de-CH" altLang="de-DE" sz="1800" b="1" dirty="0" smtClean="0">
                <a:solidFill>
                  <a:srgbClr val="0066FF"/>
                </a:solidFill>
              </a:rPr>
              <a:t>Jagds</a:t>
            </a:r>
            <a:r>
              <a:rPr lang="de-CH" altLang="de-DE" sz="1800" b="1" dirty="0" smtClean="0">
                <a:solidFill>
                  <a:srgbClr val="0066FF"/>
                </a:solidFill>
              </a:rPr>
              <a:t>chützenmeister</a:t>
            </a:r>
            <a:r>
              <a:rPr lang="de-CH" altLang="de-DE" sz="1800" b="1" dirty="0" smtClean="0"/>
              <a:t> </a:t>
            </a:r>
            <a:r>
              <a:rPr lang="de-CH" altLang="de-DE" sz="1800" b="1" dirty="0"/>
              <a:t>mit  </a:t>
            </a:r>
            <a:r>
              <a:rPr lang="de-CH" altLang="de-DE" sz="1800" b="1" dirty="0" smtClean="0"/>
              <a:t>Name, Vorname, Adresse, </a:t>
            </a:r>
            <a:endParaRPr lang="de-CH" altLang="de-DE" sz="1800" b="1" dirty="0"/>
          </a:p>
          <a:p>
            <a:r>
              <a:rPr lang="de-CH" altLang="de-DE" sz="1800" b="1" dirty="0" smtClean="0"/>
              <a:t>PLZ, </a:t>
            </a:r>
            <a:r>
              <a:rPr lang="de-CH" altLang="de-DE" sz="1800" b="1" dirty="0"/>
              <a:t>Wohnort </a:t>
            </a:r>
            <a:r>
              <a:rPr lang="de-CH" altLang="de-DE" sz="1800" b="1" dirty="0" smtClean="0"/>
              <a:t>sowie </a:t>
            </a:r>
            <a:r>
              <a:rPr lang="de-CH" altLang="de-DE" sz="1800" b="1" dirty="0"/>
              <a:t>mit dem Jahrgang des </a:t>
            </a:r>
            <a:r>
              <a:rPr lang="de-CH" altLang="de-DE" sz="1800" b="1" dirty="0" smtClean="0"/>
              <a:t>Schützen </a:t>
            </a:r>
            <a:r>
              <a:rPr lang="de-CH" altLang="de-DE" sz="1800" b="1" dirty="0"/>
              <a:t>zu versehen.</a:t>
            </a:r>
          </a:p>
          <a:p>
            <a:r>
              <a:rPr lang="de-CH" altLang="de-DE" sz="1800" b="1" dirty="0"/>
              <a:t>Bei Erreichung der Schiesspflicht ist vom jeweiligen </a:t>
            </a:r>
            <a:r>
              <a:rPr lang="de-CH" altLang="de-DE" sz="1800" b="1" dirty="0" smtClean="0">
                <a:solidFill>
                  <a:srgbClr val="0066FF"/>
                </a:solidFill>
              </a:rPr>
              <a:t>Jagdschützenmeister</a:t>
            </a:r>
            <a:endParaRPr lang="de-CH" altLang="de-DE" sz="1800" b="1" dirty="0">
              <a:solidFill>
                <a:srgbClr val="0066FF"/>
              </a:solidFill>
            </a:endParaRPr>
          </a:p>
          <a:p>
            <a:r>
              <a:rPr lang="de-CH" altLang="de-DE" sz="1800" b="1" dirty="0"/>
              <a:t>die Bestätigung mit dem Datum und dem nummerierten Stempel</a:t>
            </a:r>
          </a:p>
          <a:p>
            <a:r>
              <a:rPr lang="de-CH" altLang="de-DE" sz="1800" b="1" dirty="0" smtClean="0"/>
              <a:t>(</a:t>
            </a:r>
            <a:r>
              <a:rPr lang="de-CH" altLang="de-DE" sz="1800" b="1" dirty="0"/>
              <a:t>GRAUBÜNDEN 1-) sowie seiner Unterschrift  zu versehen. Ebenfalls</a:t>
            </a:r>
          </a:p>
          <a:p>
            <a:r>
              <a:rPr lang="de-CH" altLang="de-DE" sz="1800" b="1" dirty="0" smtClean="0"/>
              <a:t>hat </a:t>
            </a:r>
            <a:r>
              <a:rPr lang="de-CH" altLang="de-DE" sz="1800" b="1" dirty="0"/>
              <a:t>der </a:t>
            </a:r>
            <a:r>
              <a:rPr lang="de-CH" altLang="de-DE" sz="1800" b="1" dirty="0" smtClean="0"/>
              <a:t>Schütze </a:t>
            </a:r>
            <a:r>
              <a:rPr lang="de-CH" altLang="de-DE" sz="1800" b="1" dirty="0"/>
              <a:t>das Formular zu Unterschreiben. Die Ausstellgebühr</a:t>
            </a:r>
          </a:p>
          <a:p>
            <a:r>
              <a:rPr lang="de-CH" altLang="de-DE" sz="1800" b="1" dirty="0" smtClean="0"/>
              <a:t>beträgt </a:t>
            </a:r>
            <a:r>
              <a:rPr lang="de-CH" altLang="de-DE" sz="1800" b="1" dirty="0"/>
              <a:t>pro Programm Hoch – Niederjagd je Fr. 15.- Diese sind dem</a:t>
            </a:r>
          </a:p>
          <a:p>
            <a:r>
              <a:rPr lang="de-CH" altLang="de-DE" sz="1800" b="1" dirty="0" smtClean="0"/>
              <a:t>Standbetreiber </a:t>
            </a:r>
            <a:r>
              <a:rPr lang="de-CH" altLang="de-DE" sz="1800" b="1" dirty="0"/>
              <a:t>vom </a:t>
            </a:r>
            <a:r>
              <a:rPr lang="de-CH" altLang="de-DE" sz="1800" b="1" dirty="0" smtClean="0"/>
              <a:t>Schützen </a:t>
            </a:r>
            <a:r>
              <a:rPr lang="de-CH" altLang="de-DE" sz="1800" b="1" dirty="0"/>
              <a:t>zu bezahlen.</a:t>
            </a:r>
          </a:p>
          <a:p>
            <a:endParaRPr lang="de-CH" altLang="de-DE" sz="1800" b="1" dirty="0"/>
          </a:p>
          <a:p>
            <a:r>
              <a:rPr lang="de-CH" altLang="de-DE" sz="1800" b="1" dirty="0" smtClean="0">
                <a:solidFill>
                  <a:srgbClr val="0066FF"/>
                </a:solidFill>
              </a:rPr>
              <a:t>Auf </a:t>
            </a:r>
            <a:r>
              <a:rPr lang="de-CH" altLang="de-DE" sz="1800" b="1" dirty="0">
                <a:solidFill>
                  <a:srgbClr val="0066FF"/>
                </a:solidFill>
              </a:rPr>
              <a:t>V</a:t>
            </a:r>
            <a:r>
              <a:rPr lang="de-CH" altLang="de-DE" sz="1800" b="1" dirty="0" smtClean="0">
                <a:solidFill>
                  <a:srgbClr val="0066FF"/>
                </a:solidFill>
              </a:rPr>
              <a:t>erlangen </a:t>
            </a:r>
            <a:r>
              <a:rPr lang="de-CH" altLang="de-DE" sz="1800" b="1" dirty="0">
                <a:solidFill>
                  <a:srgbClr val="0066FF"/>
                </a:solidFill>
              </a:rPr>
              <a:t>des </a:t>
            </a:r>
            <a:r>
              <a:rPr lang="de-CH" altLang="de-DE" sz="1800" b="1" dirty="0" smtClean="0">
                <a:solidFill>
                  <a:srgbClr val="0066FF"/>
                </a:solidFill>
              </a:rPr>
              <a:t>Jagdschützenmeister </a:t>
            </a:r>
            <a:r>
              <a:rPr lang="de-CH" altLang="de-DE" sz="1800" b="1" dirty="0">
                <a:solidFill>
                  <a:srgbClr val="0066FF"/>
                </a:solidFill>
              </a:rPr>
              <a:t>hat sich der </a:t>
            </a:r>
            <a:r>
              <a:rPr lang="de-CH" altLang="de-DE" sz="1800" b="1" dirty="0" smtClean="0">
                <a:solidFill>
                  <a:srgbClr val="0066FF"/>
                </a:solidFill>
              </a:rPr>
              <a:t>Schütze </a:t>
            </a:r>
            <a:r>
              <a:rPr lang="de-CH" altLang="de-DE" sz="1800" b="1" dirty="0">
                <a:solidFill>
                  <a:srgbClr val="0066FF"/>
                </a:solidFill>
              </a:rPr>
              <a:t>auszuweisen</a:t>
            </a:r>
            <a:r>
              <a:rPr lang="de-CH" altLang="de-DE" sz="1800" b="1" dirty="0" smtClean="0">
                <a:solidFill>
                  <a:srgbClr val="0066FF"/>
                </a:solidFill>
              </a:rPr>
              <a:t>.</a:t>
            </a:r>
          </a:p>
          <a:p>
            <a:endParaRPr lang="de-CH" altLang="de-DE" sz="1800" b="1" dirty="0" smtClean="0">
              <a:solidFill>
                <a:srgbClr val="0066FF"/>
              </a:solidFill>
            </a:endParaRPr>
          </a:p>
          <a:p>
            <a:r>
              <a:rPr lang="de-CH" altLang="de-DE" sz="1800" b="1" dirty="0" smtClean="0">
                <a:solidFill>
                  <a:srgbClr val="FF0000"/>
                </a:solidFill>
              </a:rPr>
              <a:t>Nur für Anlagebetreiber!!</a:t>
            </a:r>
          </a:p>
          <a:p>
            <a:r>
              <a:rPr lang="de-CH" altLang="de-DE" sz="1800" b="1" dirty="0" smtClean="0"/>
              <a:t>Das Bestätigungsformular kann beim </a:t>
            </a:r>
            <a:r>
              <a:rPr lang="de-CH" altLang="de-DE" sz="1800" b="1" dirty="0" smtClean="0"/>
              <a:t>Jagdschützenmeister </a:t>
            </a:r>
            <a:r>
              <a:rPr lang="de-CH" altLang="de-DE" sz="1800" b="1" dirty="0" smtClean="0"/>
              <a:t>des </a:t>
            </a:r>
            <a:r>
              <a:rPr lang="de-CH" altLang="de-DE" sz="1800" b="1" dirty="0" smtClean="0"/>
              <a:t>BKPJV</a:t>
            </a:r>
          </a:p>
          <a:p>
            <a:r>
              <a:rPr lang="de-CH" altLang="de-DE" sz="1800" b="1" dirty="0" smtClean="0"/>
              <a:t>bestellt werden. </a:t>
            </a:r>
            <a:endParaRPr lang="de-CH" altLang="de-DE" sz="1800" b="1" dirty="0" smtClean="0"/>
          </a:p>
          <a:p>
            <a:endParaRPr lang="de-CH" altLang="de-DE" sz="1800" b="1" dirty="0">
              <a:solidFill>
                <a:srgbClr val="FF0000"/>
              </a:solidFill>
            </a:endParaRPr>
          </a:p>
          <a:p>
            <a:endParaRPr lang="de-CH" altLang="de-DE" sz="1800" b="1" dirty="0"/>
          </a:p>
        </p:txBody>
      </p:sp>
      <p:sp>
        <p:nvSpPr>
          <p:cNvPr id="19460" name="Rechteck 4"/>
          <p:cNvSpPr>
            <a:spLocks noChangeArrowheads="1"/>
          </p:cNvSpPr>
          <p:nvPr/>
        </p:nvSpPr>
        <p:spPr bwMode="auto">
          <a:xfrm>
            <a:off x="0" y="4643024"/>
            <a:ext cx="6715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altLang="de-DE" sz="1200" dirty="0"/>
              <a:t>BKPJV</a:t>
            </a:r>
          </a:p>
        </p:txBody>
      </p:sp>
      <p:pic>
        <p:nvPicPr>
          <p:cNvPr id="5" name="Grafik 4" descr="Logo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57010"/>
            <a:ext cx="623805" cy="72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:\Users\tirarn\Pictures\2015-03-12\002.jpg"/>
          <p:cNvPicPr>
            <a:picLocks noChangeAspect="1" noChangeArrowheads="1"/>
          </p:cNvPicPr>
          <p:nvPr/>
        </p:nvPicPr>
        <p:blipFill rotWithShape="1">
          <a:blip r:embed="rId2" cstate="print"/>
          <a:srcRect b="48744"/>
          <a:stretch/>
        </p:blipFill>
        <p:spPr bwMode="auto">
          <a:xfrm>
            <a:off x="728663" y="274184"/>
            <a:ext cx="7772400" cy="5478546"/>
          </a:xfrm>
          <a:prstGeom prst="rect">
            <a:avLst/>
          </a:prstGeom>
          <a:noFill/>
        </p:spPr>
      </p:pic>
      <p:sp>
        <p:nvSpPr>
          <p:cNvPr id="22" name="Rechteck 4"/>
          <p:cNvSpPr>
            <a:spLocks noChangeArrowheads="1"/>
          </p:cNvSpPr>
          <p:nvPr/>
        </p:nvSpPr>
        <p:spPr bwMode="auto">
          <a:xfrm>
            <a:off x="0" y="4643024"/>
            <a:ext cx="6715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altLang="de-DE" sz="1200" dirty="0"/>
              <a:t>BKPJV</a:t>
            </a:r>
          </a:p>
        </p:txBody>
      </p:sp>
      <p:pic>
        <p:nvPicPr>
          <p:cNvPr id="23" name="Grafik 22" descr="Logo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7010"/>
            <a:ext cx="623805" cy="72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hteck 2"/>
          <p:cNvSpPr>
            <a:spLocks noChangeArrowheads="1"/>
          </p:cNvSpPr>
          <p:nvPr/>
        </p:nvSpPr>
        <p:spPr bwMode="auto">
          <a:xfrm>
            <a:off x="-26401" y="4642144"/>
            <a:ext cx="6715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altLang="de-DE" sz="1200" dirty="0"/>
              <a:t>BKPJV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411705" y="705853"/>
            <a:ext cx="6773507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b="1" u="sng" dirty="0" smtClean="0"/>
              <a:t>Standblatt des BKPJV</a:t>
            </a:r>
          </a:p>
          <a:p>
            <a:endParaRPr lang="de-CH" sz="2000" b="1" u="sng" dirty="0" smtClean="0"/>
          </a:p>
          <a:p>
            <a:r>
              <a:rPr lang="de-CH" sz="2000" b="1" dirty="0" smtClean="0"/>
              <a:t>Das Standblatt ist kein muss, aber es erleichtert auf </a:t>
            </a:r>
          </a:p>
          <a:p>
            <a:r>
              <a:rPr lang="de-CH" sz="2000" b="1" dirty="0" smtClean="0"/>
              <a:t>grösseren Schiessanlagen den Ablauf. Auf der Vorderseite  sind die gesetzlichen Grundlagen und</a:t>
            </a:r>
          </a:p>
          <a:p>
            <a:r>
              <a:rPr lang="de-CH" sz="2000" b="1" dirty="0" smtClean="0"/>
              <a:t>auf der Rückseite das eigentliche Standblatt </a:t>
            </a:r>
            <a:r>
              <a:rPr lang="de-CH" sz="2000" b="1" dirty="0" smtClean="0"/>
              <a:t>gedruckt</a:t>
            </a:r>
            <a:r>
              <a:rPr lang="de-CH" sz="2000" b="1" dirty="0" smtClean="0"/>
              <a:t>.</a:t>
            </a:r>
          </a:p>
          <a:p>
            <a:endParaRPr lang="de-CH" sz="2000" b="1" dirty="0" smtClean="0"/>
          </a:p>
          <a:p>
            <a:r>
              <a:rPr lang="de-CH" sz="2000" b="1" dirty="0" smtClean="0"/>
              <a:t>Der Schütze bezieht im Schiessbüro ein Standblatt, füllt dieses mit Namen/Vornamen </a:t>
            </a:r>
            <a:r>
              <a:rPr lang="de-CH" sz="2000" b="1" dirty="0" smtClean="0"/>
              <a:t>aus und</a:t>
            </a:r>
            <a:endParaRPr lang="de-CH" sz="2000" b="1" dirty="0" smtClean="0"/>
          </a:p>
          <a:p>
            <a:r>
              <a:rPr lang="de-CH" sz="2000" b="1" dirty="0" smtClean="0"/>
              <a:t>überreicht es vor dem Schiessen der Standaufsicht.</a:t>
            </a:r>
          </a:p>
          <a:p>
            <a:endParaRPr lang="de-CH" sz="2000" b="1" dirty="0" smtClean="0"/>
          </a:p>
          <a:p>
            <a:r>
              <a:rPr lang="de-CH" sz="2000" b="1" dirty="0" smtClean="0"/>
              <a:t>Die Treffer werden von der Standaufsicht eingetragen. </a:t>
            </a:r>
          </a:p>
          <a:p>
            <a:endParaRPr lang="de-CH" sz="2000" b="1" dirty="0" smtClean="0"/>
          </a:p>
          <a:p>
            <a:r>
              <a:rPr lang="de-CH" sz="2000" b="1" dirty="0" smtClean="0">
                <a:solidFill>
                  <a:srgbClr val="0066FF"/>
                </a:solidFill>
              </a:rPr>
              <a:t>Auf Verlangen hat sich der Schütze auszuweisen.</a:t>
            </a:r>
          </a:p>
          <a:p>
            <a:pPr algn="ctr"/>
            <a:endParaRPr lang="de-CH" sz="2400" b="1" u="sng" dirty="0" smtClean="0"/>
          </a:p>
          <a:p>
            <a:pPr algn="ctr"/>
            <a:endParaRPr lang="de-CH" sz="2400" b="1" u="sng" dirty="0" smtClean="0"/>
          </a:p>
          <a:p>
            <a:pPr algn="ctr"/>
            <a:endParaRPr lang="de-CH" sz="2400" b="1" u="sng" dirty="0" smtClean="0"/>
          </a:p>
          <a:p>
            <a:pPr algn="ctr"/>
            <a:endParaRPr lang="de-CH" sz="2400" b="1" u="sng" dirty="0" smtClean="0"/>
          </a:p>
          <a:p>
            <a:pPr algn="ctr"/>
            <a:endParaRPr lang="de-CH" sz="2400" b="1" u="sng" dirty="0" smtClean="0"/>
          </a:p>
          <a:p>
            <a:pPr algn="ctr"/>
            <a:endParaRPr lang="de-CH" sz="2400" b="1" u="sng" dirty="0" smtClean="0"/>
          </a:p>
        </p:txBody>
      </p:sp>
      <p:pic>
        <p:nvPicPr>
          <p:cNvPr id="6" name="Grafik 5" descr="Logo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57010"/>
            <a:ext cx="623805" cy="72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088571" y="1056649"/>
            <a:ext cx="74168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 smtClean="0"/>
              <a:t>Nach dem Schiessen übernimmt der Schütze das von der Standaufsicht und sich selbst unterzeichnete Standblatt, gibt dieses im Schiessbüro ab und erhält bei Erfüllung</a:t>
            </a:r>
          </a:p>
          <a:p>
            <a:r>
              <a:rPr lang="de-CH" sz="2000" b="1" dirty="0" smtClean="0"/>
              <a:t>Der Schiesspflicht und der Bezahlung von Fr. 15.-</a:t>
            </a:r>
          </a:p>
          <a:p>
            <a:r>
              <a:rPr lang="de-CH" sz="2000" b="1" dirty="0" smtClean="0"/>
              <a:t>(je Programm Hoch – Niederjagd) die ausgefüllte</a:t>
            </a:r>
          </a:p>
          <a:p>
            <a:r>
              <a:rPr lang="de-CH" sz="2000" b="1" dirty="0" smtClean="0"/>
              <a:t>Bestätigung Schiesspflicht erfüllt.</a:t>
            </a:r>
          </a:p>
          <a:p>
            <a:endParaRPr lang="de-CH" sz="2000" b="1" dirty="0" smtClean="0"/>
          </a:p>
          <a:p>
            <a:r>
              <a:rPr lang="de-CH" sz="2000" b="1" dirty="0" smtClean="0"/>
              <a:t>Das Standblatt bleibt in jedem Fall beim Schiess-organisator und kann mehrmals benutzt werden. </a:t>
            </a:r>
          </a:p>
          <a:p>
            <a:endParaRPr lang="de-CH" sz="2000" b="1" dirty="0" smtClean="0"/>
          </a:p>
          <a:p>
            <a:r>
              <a:rPr lang="de-CH" sz="2000" b="1" dirty="0" smtClean="0"/>
              <a:t>Es ist ratsam, dieses alphabetisch einzureihen und aufzubewahren.</a:t>
            </a:r>
          </a:p>
          <a:p>
            <a:endParaRPr lang="de-CH" sz="2000" b="1" dirty="0" smtClean="0"/>
          </a:p>
          <a:p>
            <a:r>
              <a:rPr lang="de-CH" sz="2000" b="1" dirty="0" smtClean="0">
                <a:solidFill>
                  <a:srgbClr val="0066FF"/>
                </a:solidFill>
              </a:rPr>
              <a:t>Auf Verlangen hat sich der Schütze auszuweisen.</a:t>
            </a:r>
          </a:p>
          <a:p>
            <a:endParaRPr lang="de-CH" sz="2000" b="1" dirty="0" smtClean="0"/>
          </a:p>
          <a:p>
            <a:endParaRPr lang="de-CH" sz="2000" b="1" dirty="0" smtClean="0"/>
          </a:p>
          <a:p>
            <a:endParaRPr lang="de-CH" sz="2000" b="1" dirty="0" smtClean="0"/>
          </a:p>
          <a:p>
            <a:endParaRPr lang="de-CH" sz="2000" b="1" dirty="0" smtClean="0"/>
          </a:p>
          <a:p>
            <a:endParaRPr lang="de-CH" sz="2000" b="1" dirty="0" smtClean="0"/>
          </a:p>
          <a:p>
            <a:endParaRPr lang="de-CH" sz="2000" b="1" dirty="0" smtClean="0"/>
          </a:p>
        </p:txBody>
      </p:sp>
      <p:sp>
        <p:nvSpPr>
          <p:cNvPr id="3" name="Rechteck 2"/>
          <p:cNvSpPr/>
          <p:nvPr/>
        </p:nvSpPr>
        <p:spPr>
          <a:xfrm>
            <a:off x="0" y="4661918"/>
            <a:ext cx="6335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100" dirty="0" smtClean="0"/>
              <a:t>BKPJV</a:t>
            </a:r>
            <a:endParaRPr lang="de-CH" sz="1100" dirty="0"/>
          </a:p>
        </p:txBody>
      </p:sp>
      <p:pic>
        <p:nvPicPr>
          <p:cNvPr id="5" name="Grafik 4" descr="Logo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57010"/>
            <a:ext cx="623805" cy="72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122948" y="1764631"/>
            <a:ext cx="740940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sz="2000" b="1" dirty="0" smtClean="0"/>
          </a:p>
          <a:p>
            <a:pPr algn="ctr"/>
            <a:r>
              <a:rPr lang="de-CH" sz="2400" b="1" u="sng" dirty="0" smtClean="0"/>
              <a:t>Wo erhalte ich die Standblätter?</a:t>
            </a:r>
          </a:p>
          <a:p>
            <a:endParaRPr lang="de-CH" sz="2400" b="1" u="sng" dirty="0" smtClean="0"/>
          </a:p>
          <a:p>
            <a:r>
              <a:rPr lang="de-CH" sz="2000" b="1" dirty="0" smtClean="0"/>
              <a:t>Standblätter können beim Schützenmeister des BKPJV</a:t>
            </a:r>
          </a:p>
          <a:p>
            <a:r>
              <a:rPr lang="de-CH" sz="2000" b="1" dirty="0" smtClean="0"/>
              <a:t>bestellt werden.</a:t>
            </a:r>
          </a:p>
          <a:p>
            <a:endParaRPr lang="de-CH" sz="2000" b="1" dirty="0" smtClean="0"/>
          </a:p>
          <a:p>
            <a:r>
              <a:rPr lang="de-CH" sz="2000" b="1" dirty="0" smtClean="0"/>
              <a:t>Bestellformulare findet ihr auf der Homepage des BKPJV unter Schiesswesen. (Standblätter)</a:t>
            </a:r>
          </a:p>
          <a:p>
            <a:endParaRPr lang="de-CH" sz="2000" b="1" dirty="0" smtClean="0"/>
          </a:p>
          <a:p>
            <a:endParaRPr lang="de-CH" sz="2000" b="1" dirty="0" smtClean="0"/>
          </a:p>
          <a:p>
            <a:endParaRPr lang="de-CH" sz="2000" b="1" dirty="0" smtClean="0"/>
          </a:p>
          <a:p>
            <a:endParaRPr lang="de-CH" sz="2000" b="1" dirty="0"/>
          </a:p>
        </p:txBody>
      </p:sp>
      <p:sp>
        <p:nvSpPr>
          <p:cNvPr id="4" name="Rechteck 3"/>
          <p:cNvSpPr/>
          <p:nvPr/>
        </p:nvSpPr>
        <p:spPr>
          <a:xfrm>
            <a:off x="-8878" y="4652733"/>
            <a:ext cx="6335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100" dirty="0" smtClean="0"/>
              <a:t>BKPJV</a:t>
            </a:r>
            <a:endParaRPr lang="de-CH" sz="1100" dirty="0"/>
          </a:p>
        </p:txBody>
      </p:sp>
      <p:pic>
        <p:nvPicPr>
          <p:cNvPr id="5" name="Grafik 4" descr="Logo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57010"/>
            <a:ext cx="623805" cy="72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feld 1"/>
          <p:cNvSpPr txBox="1">
            <a:spLocks noChangeArrowheads="1"/>
          </p:cNvSpPr>
          <p:nvPr/>
        </p:nvSpPr>
        <p:spPr bwMode="auto">
          <a:xfrm>
            <a:off x="574675" y="1460500"/>
            <a:ext cx="8569325" cy="18764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1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  <a:defRPr kumimoji="1" sz="12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z"/>
              <a:defRPr kumimoji="1" sz="12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z"/>
              <a:defRPr kumimoji="1" sz="12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z"/>
              <a:defRPr kumimoji="1" sz="12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Char char="z"/>
              <a:defRPr kumimoji="1" sz="1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 typeface="Monotype Sorts" pitchFamily="2" charset="2"/>
              <a:buNone/>
              <a:defRPr/>
            </a:pPr>
            <a:r>
              <a:rPr lang="de-DE" sz="2000" b="1" dirty="0" smtClean="0">
                <a:latin typeface="+mj-lt"/>
              </a:rPr>
              <a:t>Die im Jahre 2012 erfolgte Revision der eidgenössischen </a:t>
            </a:r>
          </a:p>
          <a:p>
            <a:pPr>
              <a:buFont typeface="Monotype Sorts" pitchFamily="2" charset="2"/>
              <a:buNone/>
              <a:defRPr/>
            </a:pPr>
            <a:r>
              <a:rPr lang="de-DE" sz="2000" b="1" dirty="0" smtClean="0">
                <a:latin typeface="+mj-lt"/>
              </a:rPr>
              <a:t>Jagdverordnung (JSV), Art. 2</a:t>
            </a:r>
            <a:r>
              <a:rPr lang="de-DE" sz="2000" b="1" baseline="30000" dirty="0" smtClean="0">
                <a:latin typeface="+mj-lt"/>
              </a:rPr>
              <a:t>bis</a:t>
            </a:r>
            <a:r>
              <a:rPr lang="de-DE" sz="2000" b="1" dirty="0" smtClean="0">
                <a:latin typeface="+mj-lt"/>
              </a:rPr>
              <a:t> verpflichtet den Kanton Graubünden,</a:t>
            </a:r>
          </a:p>
          <a:p>
            <a:pPr>
              <a:buFont typeface="Monotype Sorts" pitchFamily="2" charset="2"/>
              <a:buNone/>
              <a:defRPr/>
            </a:pPr>
            <a:r>
              <a:rPr lang="de-DE" sz="2000" b="1" dirty="0" smtClean="0">
                <a:latin typeface="+mj-lt"/>
              </a:rPr>
              <a:t>die bisher geforderte Bestätigung, dass die Jagdwaffe persönlich </a:t>
            </a:r>
          </a:p>
          <a:p>
            <a:pPr>
              <a:buFont typeface="Monotype Sorts" pitchFamily="2" charset="2"/>
              <a:buNone/>
              <a:defRPr/>
            </a:pPr>
            <a:r>
              <a:rPr lang="de-DE" sz="2000" b="1" dirty="0" smtClean="0">
                <a:latin typeface="+mj-lt"/>
              </a:rPr>
              <a:t>eingeschossen worden ist, durch einen Nachweis der Treffsicherheit</a:t>
            </a:r>
          </a:p>
          <a:p>
            <a:pPr>
              <a:buFont typeface="Monotype Sorts" pitchFamily="2" charset="2"/>
              <a:buNone/>
              <a:defRPr/>
            </a:pPr>
            <a:r>
              <a:rPr lang="de-DE" sz="2000" b="1" dirty="0" smtClean="0">
                <a:latin typeface="+mj-lt"/>
              </a:rPr>
              <a:t>zu ersetzen.   </a:t>
            </a:r>
            <a:endParaRPr lang="de-CH" sz="2000" b="1" dirty="0" smtClean="0">
              <a:latin typeface="+mj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52525" y="4084638"/>
            <a:ext cx="7480300" cy="2227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CH" sz="2800" b="1" baseline="30000" dirty="0"/>
              <a:t>JSV Art. 2 bis</a:t>
            </a:r>
          </a:p>
          <a:p>
            <a:pPr>
              <a:defRPr/>
            </a:pPr>
            <a:r>
              <a:rPr lang="de-CH" sz="2000" b="1" dirty="0"/>
              <a:t>Zur Sicherstellung einer tierschutzgerechten Jagd regeln die Kantone bei den nachfolgenden Hilfsmitteln:</a:t>
            </a:r>
          </a:p>
          <a:p>
            <a:pPr marL="457200" indent="-457200">
              <a:buFontTx/>
              <a:buAutoNum type="alphaLcPeriod"/>
              <a:defRPr/>
            </a:pPr>
            <a:r>
              <a:rPr lang="de-CH" sz="2000" b="1" dirty="0"/>
              <a:t>Feuerwaffen: die zugelassene Munition und Kaliber, die    </a:t>
            </a:r>
          </a:p>
          <a:p>
            <a:pPr>
              <a:defRPr/>
            </a:pPr>
            <a:r>
              <a:rPr lang="de-CH" sz="2000" b="1" dirty="0"/>
              <a:t>       maximal erlaubten Schussdistanzen sowie den   </a:t>
            </a:r>
          </a:p>
          <a:p>
            <a:pPr>
              <a:defRPr/>
            </a:pPr>
            <a:r>
              <a:rPr lang="de-CH" sz="2000" b="1" dirty="0"/>
              <a:t>       periodischen Nachweis der Treffsicherheit als </a:t>
            </a:r>
          </a:p>
          <a:p>
            <a:pPr>
              <a:defRPr/>
            </a:pPr>
            <a:r>
              <a:rPr lang="de-CH" sz="2000" b="1" dirty="0"/>
              <a:t>       Voraussetzung für die Jagdberechtigung</a:t>
            </a:r>
            <a:r>
              <a:rPr lang="de-CH" sz="2000" dirty="0"/>
              <a:t>;</a:t>
            </a:r>
          </a:p>
        </p:txBody>
      </p:sp>
      <p:sp>
        <p:nvSpPr>
          <p:cNvPr id="7172" name="Textfeld 3"/>
          <p:cNvSpPr txBox="1">
            <a:spLocks noChangeArrowheads="1"/>
          </p:cNvSpPr>
          <p:nvPr/>
        </p:nvSpPr>
        <p:spPr bwMode="auto">
          <a:xfrm>
            <a:off x="574675" y="498475"/>
            <a:ext cx="6946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altLang="de-DE" sz="2400" b="1" dirty="0"/>
              <a:t>Eidgenössische Jagdverordnung JSV Art. 2 </a:t>
            </a:r>
            <a:r>
              <a:rPr lang="de-CH" altLang="de-DE" sz="2400" b="1" baseline="30000" dirty="0"/>
              <a:t>bis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hteck 1"/>
          <p:cNvSpPr>
            <a:spLocks noChangeArrowheads="1"/>
          </p:cNvSpPr>
          <p:nvPr/>
        </p:nvSpPr>
        <p:spPr bwMode="auto">
          <a:xfrm>
            <a:off x="-26694" y="4648667"/>
            <a:ext cx="6715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altLang="de-DE" sz="1200" dirty="0"/>
              <a:t>BKPJV</a:t>
            </a:r>
          </a:p>
        </p:txBody>
      </p:sp>
      <p:pic>
        <p:nvPicPr>
          <p:cNvPr id="28674" name="Picture 2" descr="C:\Users\tirarn\Pictures\2015-03-05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8228" y="0"/>
            <a:ext cx="7082971" cy="7571874"/>
          </a:xfrm>
          <a:prstGeom prst="rect">
            <a:avLst/>
          </a:prstGeom>
          <a:noFill/>
        </p:spPr>
      </p:pic>
      <p:pic>
        <p:nvPicPr>
          <p:cNvPr id="6" name="Grafik 5" descr="Logo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7010"/>
            <a:ext cx="623805" cy="72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hteck 1"/>
          <p:cNvSpPr>
            <a:spLocks noChangeArrowheads="1"/>
          </p:cNvSpPr>
          <p:nvPr/>
        </p:nvSpPr>
        <p:spPr bwMode="auto">
          <a:xfrm>
            <a:off x="-26694" y="4639789"/>
            <a:ext cx="6715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altLang="de-DE" sz="1200" dirty="0"/>
              <a:t>BKPJV</a:t>
            </a:r>
          </a:p>
        </p:txBody>
      </p:sp>
      <p:pic>
        <p:nvPicPr>
          <p:cNvPr id="29698" name="Picture 2" descr="C:\Users\tirarn\Pictures\2015-03-05\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1087" y="0"/>
            <a:ext cx="6313714" cy="6858000"/>
          </a:xfrm>
          <a:prstGeom prst="rect">
            <a:avLst/>
          </a:prstGeom>
          <a:noFill/>
        </p:spPr>
      </p:pic>
      <p:pic>
        <p:nvPicPr>
          <p:cNvPr id="6" name="Grafik 5" descr="Logo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7010"/>
            <a:ext cx="623805" cy="72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hteck 2"/>
          <p:cNvSpPr>
            <a:spLocks noChangeArrowheads="1"/>
          </p:cNvSpPr>
          <p:nvPr/>
        </p:nvSpPr>
        <p:spPr bwMode="auto">
          <a:xfrm>
            <a:off x="0" y="4629150"/>
            <a:ext cx="6715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altLang="de-DE" sz="1200" dirty="0"/>
              <a:t>BKPJV</a:t>
            </a:r>
          </a:p>
        </p:txBody>
      </p:sp>
      <p:pic>
        <p:nvPicPr>
          <p:cNvPr id="30722" name="Picture 2" descr="C:\Users\tirarn\Pictures\2015-03-05\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6229" y="-1"/>
            <a:ext cx="6386286" cy="6858001"/>
          </a:xfrm>
          <a:prstGeom prst="rect">
            <a:avLst/>
          </a:prstGeom>
          <a:noFill/>
        </p:spPr>
      </p:pic>
      <p:pic>
        <p:nvPicPr>
          <p:cNvPr id="5" name="Grafik 4" descr="Logo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7010"/>
            <a:ext cx="623805" cy="72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hteck 2"/>
          <p:cNvSpPr>
            <a:spLocks noChangeArrowheads="1"/>
          </p:cNvSpPr>
          <p:nvPr/>
        </p:nvSpPr>
        <p:spPr bwMode="auto">
          <a:xfrm>
            <a:off x="-30163" y="4640316"/>
            <a:ext cx="12334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CH" altLang="de-DE" sz="1200" dirty="0"/>
              <a:t>BKPJV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074821" y="834189"/>
            <a:ext cx="7651747" cy="10556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b="1" u="sng" dirty="0" smtClean="0"/>
              <a:t>Anmerkungen zum grünen Formular</a:t>
            </a:r>
          </a:p>
          <a:p>
            <a:pPr algn="ctr"/>
            <a:endParaRPr lang="de-CH" sz="2400" b="1" u="sng" dirty="0" smtClean="0"/>
          </a:p>
          <a:p>
            <a:r>
              <a:rPr lang="de-CH" sz="2000" b="1" dirty="0" smtClean="0"/>
              <a:t>Das grüne Formular Bestätigung für Jäger zum Bezug des</a:t>
            </a:r>
          </a:p>
          <a:p>
            <a:r>
              <a:rPr lang="de-CH" sz="2000" b="1" dirty="0" smtClean="0"/>
              <a:t>Jagdpatentes bleibt praktisch unverändert. Der Jäger</a:t>
            </a:r>
          </a:p>
          <a:p>
            <a:r>
              <a:rPr lang="de-CH" sz="2000" b="1" dirty="0" smtClean="0"/>
              <a:t>Bestätigt weiterhin, dass keine Verweigerungsgründe</a:t>
            </a:r>
          </a:p>
          <a:p>
            <a:r>
              <a:rPr lang="de-CH" sz="2000" b="1" dirty="0" smtClean="0"/>
              <a:t>vorliegen und die Jagdwaffe persönlich eigeschossen</a:t>
            </a:r>
          </a:p>
          <a:p>
            <a:r>
              <a:rPr lang="de-CH" sz="2000" b="1" dirty="0" smtClean="0"/>
              <a:t>wurde.</a:t>
            </a:r>
          </a:p>
          <a:p>
            <a:endParaRPr lang="de-CH" sz="2000" b="1" dirty="0" smtClean="0"/>
          </a:p>
          <a:p>
            <a:r>
              <a:rPr lang="de-CH" sz="2000" b="1" dirty="0" smtClean="0"/>
              <a:t>Zudem ist neu am untern Rand eine Sparte, die bestätigt,</a:t>
            </a:r>
          </a:p>
          <a:p>
            <a:r>
              <a:rPr lang="de-CH" sz="2000" b="1" dirty="0"/>
              <a:t>d</a:t>
            </a:r>
            <a:r>
              <a:rPr lang="de-CH" sz="2000" b="1" dirty="0" smtClean="0"/>
              <a:t>ass der Jäger die Schiesspflicht erfüllt hat.</a:t>
            </a:r>
          </a:p>
          <a:p>
            <a:endParaRPr lang="de-CH" sz="2000" b="1" dirty="0" smtClean="0"/>
          </a:p>
          <a:p>
            <a:r>
              <a:rPr lang="de-CH" sz="2000" b="1" dirty="0" smtClean="0">
                <a:solidFill>
                  <a:srgbClr val="0066FF"/>
                </a:solidFill>
              </a:rPr>
              <a:t>Diese Sparte ist leer zu </a:t>
            </a:r>
            <a:r>
              <a:rPr lang="de-CH" sz="2000" b="1" dirty="0" smtClean="0">
                <a:solidFill>
                  <a:srgbClr val="0066FF"/>
                </a:solidFill>
              </a:rPr>
              <a:t>lassen. Sie </a:t>
            </a:r>
            <a:r>
              <a:rPr lang="de-CH" sz="2000" b="1" dirty="0" smtClean="0">
                <a:solidFill>
                  <a:srgbClr val="0066FF"/>
                </a:solidFill>
              </a:rPr>
              <a:t>wird von der Patent-</a:t>
            </a:r>
          </a:p>
          <a:p>
            <a:r>
              <a:rPr lang="de-CH" sz="2000" b="1" dirty="0" err="1" smtClean="0">
                <a:solidFill>
                  <a:srgbClr val="0066FF"/>
                </a:solidFill>
              </a:rPr>
              <a:t>ausgabestelle</a:t>
            </a:r>
            <a:r>
              <a:rPr lang="de-CH" sz="2000" b="1" dirty="0" smtClean="0">
                <a:solidFill>
                  <a:srgbClr val="0066FF"/>
                </a:solidFill>
              </a:rPr>
              <a:t> ausgefüllt.</a:t>
            </a:r>
          </a:p>
          <a:p>
            <a:endParaRPr lang="de-CH" sz="2000" b="1" dirty="0" smtClean="0">
              <a:solidFill>
                <a:srgbClr val="0066FF"/>
              </a:solidFill>
            </a:endParaRPr>
          </a:p>
          <a:p>
            <a:r>
              <a:rPr lang="de-CH" sz="2000" b="1" dirty="0" smtClean="0">
                <a:solidFill>
                  <a:srgbClr val="0066FF"/>
                </a:solidFill>
              </a:rPr>
              <a:t>Die alten Formulare sind ungültig und müssen entsorgt werden. Die neuen Formulare werden wieder dem Bündner</a:t>
            </a:r>
          </a:p>
          <a:p>
            <a:r>
              <a:rPr lang="de-CH" sz="2000" b="1" dirty="0" smtClean="0">
                <a:solidFill>
                  <a:srgbClr val="0066FF"/>
                </a:solidFill>
              </a:rPr>
              <a:t>Jäger beigelegt.</a:t>
            </a:r>
          </a:p>
          <a:p>
            <a:endParaRPr lang="de-CH" sz="2000" b="1" dirty="0" smtClean="0"/>
          </a:p>
          <a:p>
            <a:pPr algn="ctr"/>
            <a:endParaRPr lang="de-CH" sz="2400" b="1" u="sng" dirty="0" smtClean="0"/>
          </a:p>
          <a:p>
            <a:pPr algn="ctr"/>
            <a:endParaRPr lang="de-CH" sz="2400" b="1" u="sng" dirty="0" smtClean="0"/>
          </a:p>
          <a:p>
            <a:pPr algn="ctr"/>
            <a:endParaRPr lang="de-CH" sz="2400" b="1" u="sng" dirty="0" smtClean="0"/>
          </a:p>
          <a:p>
            <a:pPr algn="ctr"/>
            <a:endParaRPr lang="de-CH" sz="2400" b="1" u="sng" dirty="0" smtClean="0"/>
          </a:p>
          <a:p>
            <a:pPr algn="ctr"/>
            <a:endParaRPr lang="de-CH" sz="2400" b="1" u="sng" dirty="0" smtClean="0"/>
          </a:p>
          <a:p>
            <a:pPr algn="ctr"/>
            <a:endParaRPr lang="de-CH" sz="2400" b="1" u="sng" dirty="0" smtClean="0"/>
          </a:p>
          <a:p>
            <a:pPr algn="ctr"/>
            <a:endParaRPr lang="de-CH" sz="2400" b="1" u="sng" dirty="0" smtClean="0"/>
          </a:p>
          <a:p>
            <a:pPr algn="ctr"/>
            <a:endParaRPr lang="de-CH" sz="2400" b="1" u="sng" dirty="0" smtClean="0"/>
          </a:p>
          <a:p>
            <a:pPr algn="ctr"/>
            <a:endParaRPr lang="de-CH" sz="2400" b="1" u="sng" dirty="0" smtClean="0"/>
          </a:p>
          <a:p>
            <a:pPr algn="ctr"/>
            <a:endParaRPr lang="de-CH" sz="2400" b="1" u="sng" dirty="0" smtClean="0"/>
          </a:p>
          <a:p>
            <a:pPr algn="ctr"/>
            <a:endParaRPr lang="de-CH" sz="2400" b="1" u="sng" dirty="0" smtClean="0"/>
          </a:p>
          <a:p>
            <a:pPr algn="ctr"/>
            <a:endParaRPr lang="de-CH" sz="2400" b="1" u="sng" dirty="0" smtClean="0"/>
          </a:p>
          <a:p>
            <a:pPr algn="ctr"/>
            <a:endParaRPr lang="de-CH" sz="2400" b="1" u="sng" dirty="0"/>
          </a:p>
        </p:txBody>
      </p:sp>
      <p:pic>
        <p:nvPicPr>
          <p:cNvPr id="6" name="Grafik 5" descr="Logo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7010"/>
            <a:ext cx="623805" cy="72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C:\Users\tirarn\Pictures\2015-02-14 GrünesBlatt\GrünesBlatt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200" y="0"/>
            <a:ext cx="5086350" cy="699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3" descr="Logo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7010"/>
            <a:ext cx="623805" cy="72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2"/>
          <p:cNvSpPr>
            <a:spLocks noChangeArrowheads="1"/>
          </p:cNvSpPr>
          <p:nvPr/>
        </p:nvSpPr>
        <p:spPr bwMode="auto">
          <a:xfrm>
            <a:off x="-30163" y="4640316"/>
            <a:ext cx="12334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CH" altLang="de-DE" sz="1200" dirty="0"/>
              <a:t>BKPJV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hteck 1"/>
          <p:cNvSpPr>
            <a:spLocks noChangeArrowheads="1"/>
          </p:cNvSpPr>
          <p:nvPr/>
        </p:nvSpPr>
        <p:spPr bwMode="auto">
          <a:xfrm>
            <a:off x="-17816" y="4639789"/>
            <a:ext cx="6715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altLang="de-DE" sz="1200" dirty="0"/>
              <a:t>BKPJV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7913" y="600075"/>
            <a:ext cx="7308850" cy="548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feld 5"/>
          <p:cNvSpPr txBox="1">
            <a:spLocks noChangeArrowheads="1"/>
          </p:cNvSpPr>
          <p:nvPr/>
        </p:nvSpPr>
        <p:spPr bwMode="auto">
          <a:xfrm>
            <a:off x="996950" y="736600"/>
            <a:ext cx="6754813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CH" altLang="de-DE" b="1" dirty="0" smtClean="0">
                <a:solidFill>
                  <a:srgbClr val="FFFF00"/>
                </a:solidFill>
              </a:rPr>
              <a:t>Anforderungen Kugel</a:t>
            </a:r>
            <a:endParaRPr lang="de-CH" altLang="de-DE" b="1" dirty="0">
              <a:solidFill>
                <a:srgbClr val="FFFF00"/>
              </a:solidFill>
            </a:endParaRPr>
          </a:p>
        </p:txBody>
      </p:sp>
      <p:pic>
        <p:nvPicPr>
          <p:cNvPr id="6" name="Grafik 5" descr="Logo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7010"/>
            <a:ext cx="623805" cy="72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62526" y="1074821"/>
            <a:ext cx="753979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b="1" u="sng" dirty="0" smtClean="0"/>
              <a:t>Hochjagd</a:t>
            </a:r>
          </a:p>
          <a:p>
            <a:pPr algn="ctr"/>
            <a:endParaRPr lang="de-CH" sz="2400" b="1" u="sng" dirty="0" smtClean="0"/>
          </a:p>
          <a:p>
            <a:r>
              <a:rPr lang="de-CH" sz="2000" b="1" dirty="0" smtClean="0"/>
              <a:t>4 Treffer in Folge vom 8er aufwärts. Auf </a:t>
            </a:r>
            <a:r>
              <a:rPr lang="de-CH" sz="2000" b="1" dirty="0" err="1" smtClean="0"/>
              <a:t>Gämsscheibe</a:t>
            </a:r>
            <a:endParaRPr lang="de-CH" sz="2000" b="1" dirty="0" smtClean="0"/>
          </a:p>
          <a:p>
            <a:r>
              <a:rPr lang="de-CH" sz="2000" b="1" dirty="0" smtClean="0"/>
              <a:t>DJV Nr. 4 Distanz mindesten 100 Meter.</a:t>
            </a:r>
          </a:p>
          <a:p>
            <a:endParaRPr lang="de-CH" sz="2000" b="1" dirty="0" smtClean="0"/>
          </a:p>
          <a:p>
            <a:r>
              <a:rPr lang="de-CH" sz="2000" b="1" dirty="0" smtClean="0"/>
              <a:t>Die Stellung ist vom Schützen frei wählbar.</a:t>
            </a:r>
          </a:p>
          <a:p>
            <a:endParaRPr lang="de-CH" sz="2000" b="1" dirty="0" smtClean="0"/>
          </a:p>
          <a:p>
            <a:r>
              <a:rPr lang="de-CH" sz="2000" b="1" dirty="0" smtClean="0"/>
              <a:t>Beim Stutzer ist zu achten, dass es sich um ein Jagdgewehr handelt.</a:t>
            </a:r>
          </a:p>
          <a:p>
            <a:endParaRPr lang="de-CH" sz="2000" b="1" dirty="0" smtClean="0"/>
          </a:p>
          <a:p>
            <a:r>
              <a:rPr lang="de-CH" sz="2000" b="1" dirty="0" smtClean="0"/>
              <a:t>Das Kaliber ist </a:t>
            </a:r>
            <a:r>
              <a:rPr lang="de-CH" sz="2000" b="1" dirty="0" smtClean="0"/>
              <a:t>ab 222 frei</a:t>
            </a:r>
            <a:r>
              <a:rPr lang="de-CH" sz="2000" b="1" dirty="0" smtClean="0"/>
              <a:t>.</a:t>
            </a:r>
          </a:p>
          <a:p>
            <a:endParaRPr lang="de-CH" sz="2000" b="1" dirty="0" smtClean="0"/>
          </a:p>
          <a:p>
            <a:r>
              <a:rPr lang="de-CH" sz="2000" b="1" dirty="0" smtClean="0"/>
              <a:t>Auf dem Schiessgelände sowie in den Schiessanlagen </a:t>
            </a:r>
            <a:r>
              <a:rPr lang="de-CH" sz="2000" b="1" dirty="0" smtClean="0"/>
              <a:t/>
            </a:r>
            <a:br>
              <a:rPr lang="de-CH" sz="2000" b="1" dirty="0" smtClean="0"/>
            </a:br>
            <a:r>
              <a:rPr lang="de-CH" sz="2000" b="1" dirty="0" smtClean="0"/>
              <a:t>muss der </a:t>
            </a:r>
            <a:r>
              <a:rPr lang="de-CH" sz="2000" b="1" dirty="0" smtClean="0"/>
              <a:t>Verschluss der Waffe offen sein oder die Waffe muss gebrochen sein. </a:t>
            </a:r>
          </a:p>
        </p:txBody>
      </p:sp>
      <p:sp>
        <p:nvSpPr>
          <p:cNvPr id="3" name="Rechteck 2"/>
          <p:cNvSpPr/>
          <p:nvPr/>
        </p:nvSpPr>
        <p:spPr>
          <a:xfrm>
            <a:off x="0" y="4643854"/>
            <a:ext cx="6335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100" dirty="0" smtClean="0"/>
              <a:t>BKPJV</a:t>
            </a:r>
            <a:endParaRPr lang="de-CH" sz="1100" dirty="0"/>
          </a:p>
        </p:txBody>
      </p:sp>
      <p:pic>
        <p:nvPicPr>
          <p:cNvPr id="5" name="Grafik 4" descr="Logo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57010"/>
            <a:ext cx="623805" cy="72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4661919"/>
            <a:ext cx="6335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100" dirty="0" smtClean="0"/>
              <a:t>BKPJV</a:t>
            </a:r>
            <a:endParaRPr lang="de-CH" sz="1100" dirty="0"/>
          </a:p>
        </p:txBody>
      </p:sp>
      <p:sp>
        <p:nvSpPr>
          <p:cNvPr id="4" name="Textfeld 3"/>
          <p:cNvSpPr txBox="1"/>
          <p:nvPr/>
        </p:nvSpPr>
        <p:spPr>
          <a:xfrm>
            <a:off x="1042737" y="737937"/>
            <a:ext cx="760395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b="1" u="sng" dirty="0" smtClean="0"/>
              <a:t>Stutzerschiessen auf die </a:t>
            </a:r>
            <a:r>
              <a:rPr lang="de-CH" sz="2400" b="1" u="sng" dirty="0" err="1" smtClean="0"/>
              <a:t>Gämsscheibe</a:t>
            </a:r>
            <a:endParaRPr lang="de-CH" sz="2400" b="1" u="sng" dirty="0" smtClean="0"/>
          </a:p>
          <a:p>
            <a:endParaRPr lang="de-CH" sz="2400" b="1" u="sng" dirty="0" smtClean="0"/>
          </a:p>
          <a:p>
            <a:r>
              <a:rPr lang="de-CH" sz="2000" b="1" dirty="0" smtClean="0"/>
              <a:t>Beim Stutzerschiessen ist unbedingt zu beachten</a:t>
            </a:r>
          </a:p>
          <a:p>
            <a:endParaRPr lang="de-CH" sz="2000" b="1" u="sng" dirty="0" smtClean="0"/>
          </a:p>
          <a:p>
            <a:r>
              <a:rPr lang="de-CH" sz="2000" b="1" dirty="0" smtClean="0"/>
              <a:t>1.   Der Schütze muss eine saubere Scheibe vorfinden.</a:t>
            </a:r>
          </a:p>
          <a:p>
            <a:endParaRPr lang="de-CH" sz="2000" b="1" dirty="0" smtClean="0"/>
          </a:p>
          <a:p>
            <a:pPr marL="457200" indent="-457200"/>
            <a:r>
              <a:rPr lang="de-CH" sz="2000" b="1" dirty="0" smtClean="0"/>
              <a:t>2.   Es muss dem Schützen die Gelegenheit geboten</a:t>
            </a:r>
          </a:p>
          <a:p>
            <a:pPr marL="457200" indent="-457200"/>
            <a:r>
              <a:rPr lang="de-CH" sz="2000" b="1" dirty="0" smtClean="0"/>
              <a:t>       werden, in jeder Stellung (liegend, stehend, sitzend</a:t>
            </a:r>
          </a:p>
          <a:p>
            <a:pPr marL="457200" indent="-457200"/>
            <a:r>
              <a:rPr lang="de-CH" sz="2000" b="1" dirty="0" smtClean="0"/>
              <a:t>       oder kniend) zu schiessen.</a:t>
            </a:r>
          </a:p>
          <a:p>
            <a:pPr marL="457200" indent="-457200"/>
            <a:endParaRPr lang="de-CH" sz="2000" b="1" dirty="0" smtClean="0"/>
          </a:p>
          <a:p>
            <a:pPr marL="457200" indent="-457200">
              <a:buAutoNum type="arabicPeriod" startAt="3"/>
            </a:pPr>
            <a:r>
              <a:rPr lang="de-CH" sz="2000" b="1" dirty="0" smtClean="0">
                <a:solidFill>
                  <a:srgbClr val="0066FF"/>
                </a:solidFill>
              </a:rPr>
              <a:t>Er darf die Waffe auflegen, anstreichen oder frei halten.</a:t>
            </a:r>
          </a:p>
          <a:p>
            <a:pPr marL="457200" indent="-457200">
              <a:buAutoNum type="arabicPeriod" startAt="3"/>
            </a:pPr>
            <a:endParaRPr lang="de-CH" sz="2000" b="1" dirty="0" smtClean="0">
              <a:solidFill>
                <a:srgbClr val="0066FF"/>
              </a:solidFill>
            </a:endParaRPr>
          </a:p>
          <a:p>
            <a:pPr marL="457200" indent="-457200">
              <a:buAutoNum type="arabicPeriod" startAt="3"/>
            </a:pPr>
            <a:r>
              <a:rPr lang="de-CH" sz="2000" b="1" dirty="0" smtClean="0"/>
              <a:t>Es ist darauf zu achten das keine verbotenen Hilfs-</a:t>
            </a:r>
          </a:p>
          <a:p>
            <a:pPr marL="457200" indent="-457200"/>
            <a:r>
              <a:rPr lang="de-CH" sz="2000" b="1" dirty="0" smtClean="0"/>
              <a:t>       mittel verwendet werden</a:t>
            </a:r>
            <a:r>
              <a:rPr lang="de-CH" sz="2000" b="1" dirty="0"/>
              <a:t>. (VJSP Art.7 lit.3)</a:t>
            </a:r>
          </a:p>
          <a:p>
            <a:pPr marL="457200" indent="-457200"/>
            <a:endParaRPr lang="de-CH" sz="2000" b="1" dirty="0" smtClean="0"/>
          </a:p>
          <a:p>
            <a:pPr marL="457200" indent="-457200"/>
            <a:r>
              <a:rPr lang="de-CH" sz="2000" b="1" dirty="0" smtClean="0"/>
              <a:t> 5.   Bei einer Störung ist die Waffe sofort zu entladen und</a:t>
            </a:r>
          </a:p>
          <a:p>
            <a:pPr marL="457200" indent="-457200"/>
            <a:r>
              <a:rPr lang="de-CH" sz="2000" b="1" dirty="0" smtClean="0"/>
              <a:t>       die Standaufsicht  beizuziehen.</a:t>
            </a:r>
          </a:p>
          <a:p>
            <a:pPr marL="457200" indent="-457200"/>
            <a:r>
              <a:rPr lang="de-CH" sz="2000" b="1" dirty="0" smtClean="0"/>
              <a:t>             </a:t>
            </a:r>
          </a:p>
          <a:p>
            <a:endParaRPr lang="de-CH" sz="2400" b="1" u="sng" dirty="0" smtClean="0"/>
          </a:p>
          <a:p>
            <a:endParaRPr lang="de-CH" sz="2400" b="1" dirty="0"/>
          </a:p>
        </p:txBody>
      </p:sp>
      <p:pic>
        <p:nvPicPr>
          <p:cNvPr id="5" name="Grafik 4" descr="Logo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57010"/>
            <a:ext cx="623805" cy="72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tirarn\Desktop\CIMG180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8779" y="1058779"/>
            <a:ext cx="7331242" cy="4997534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2181725" y="1331497"/>
            <a:ext cx="5309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smtClean="0">
                <a:solidFill>
                  <a:srgbClr val="FFFF00"/>
                </a:solidFill>
              </a:rPr>
              <a:t>Anforderungen Schrot</a:t>
            </a:r>
            <a:endParaRPr lang="de-CH" b="1" dirty="0">
              <a:solidFill>
                <a:srgbClr val="FFFF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748697" y="5983705"/>
            <a:ext cx="10310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0" y="4681995"/>
            <a:ext cx="6335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CH" sz="1100" dirty="0" smtClean="0">
                <a:solidFill>
                  <a:srgbClr val="000000"/>
                </a:solidFill>
              </a:rPr>
              <a:t>BKPJV</a:t>
            </a:r>
          </a:p>
        </p:txBody>
      </p:sp>
      <p:pic>
        <p:nvPicPr>
          <p:cNvPr id="7" name="Grafik 6" descr="Logo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7010"/>
            <a:ext cx="623805" cy="72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4654755"/>
            <a:ext cx="6335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100" dirty="0" smtClean="0"/>
              <a:t>BKPJV</a:t>
            </a:r>
            <a:endParaRPr lang="de-CH" sz="1100" dirty="0"/>
          </a:p>
        </p:txBody>
      </p:sp>
      <p:sp>
        <p:nvSpPr>
          <p:cNvPr id="5" name="Textfeld 4"/>
          <p:cNvSpPr txBox="1"/>
          <p:nvPr/>
        </p:nvSpPr>
        <p:spPr>
          <a:xfrm>
            <a:off x="1138989" y="914398"/>
            <a:ext cx="8878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b="1" u="sng" dirty="0" smtClean="0"/>
              <a:t>Niederjagd</a:t>
            </a:r>
          </a:p>
          <a:p>
            <a:endParaRPr lang="de-CH" sz="2000" b="1" dirty="0" smtClean="0"/>
          </a:p>
          <a:p>
            <a:endParaRPr lang="de-CH" sz="2000" b="1" dirty="0" smtClean="0"/>
          </a:p>
          <a:p>
            <a:r>
              <a:rPr lang="de-CH" sz="2000" b="1" dirty="0" smtClean="0"/>
              <a:t>4 Treffer in Folge auf </a:t>
            </a:r>
            <a:r>
              <a:rPr lang="de-CH" sz="2000" b="1" dirty="0" smtClean="0"/>
              <a:t>3-teiligen </a:t>
            </a:r>
            <a:r>
              <a:rPr lang="de-CH" sz="2000" b="1" dirty="0" smtClean="0"/>
              <a:t>Kipp-Hasen, </a:t>
            </a:r>
            <a:r>
              <a:rPr lang="de-CH" sz="2000" b="1" dirty="0" err="1" smtClean="0"/>
              <a:t>Rollhase</a:t>
            </a:r>
            <a:r>
              <a:rPr lang="de-CH" sz="2000" b="1" dirty="0" smtClean="0"/>
              <a:t> oder</a:t>
            </a:r>
          </a:p>
          <a:p>
            <a:r>
              <a:rPr lang="de-CH" sz="2000" b="1" dirty="0" smtClean="0"/>
              <a:t> Wurftaube. </a:t>
            </a:r>
          </a:p>
          <a:p>
            <a:endParaRPr lang="de-CH" sz="2000" b="1" dirty="0" smtClean="0"/>
          </a:p>
          <a:p>
            <a:r>
              <a:rPr lang="de-CH" sz="2000" b="1" dirty="0" smtClean="0"/>
              <a:t>Auf den Kipp-Hasen darf nur ein Schuss geladen werden. </a:t>
            </a:r>
          </a:p>
          <a:p>
            <a:endParaRPr lang="de-CH" sz="2000" b="1" dirty="0" smtClean="0"/>
          </a:p>
          <a:p>
            <a:r>
              <a:rPr lang="de-CH" sz="2000" b="1" dirty="0" smtClean="0"/>
              <a:t>Auf den Rollhasen und </a:t>
            </a:r>
            <a:r>
              <a:rPr lang="de-CH" sz="2000" b="1" dirty="0" smtClean="0"/>
              <a:t>Ton</a:t>
            </a:r>
            <a:r>
              <a:rPr lang="de-CH" sz="2000" b="1" dirty="0" smtClean="0"/>
              <a:t>taube </a:t>
            </a:r>
            <a:r>
              <a:rPr lang="de-CH" sz="2000" b="1" dirty="0" smtClean="0"/>
              <a:t>darf dubliert werden.</a:t>
            </a:r>
            <a:endParaRPr lang="de-CH" sz="1800" b="1" dirty="0" smtClean="0"/>
          </a:p>
          <a:p>
            <a:endParaRPr lang="de-CH" sz="1800" b="1" dirty="0" smtClean="0"/>
          </a:p>
          <a:p>
            <a:endParaRPr lang="de-CH" sz="1800" b="1" dirty="0" smtClean="0"/>
          </a:p>
          <a:p>
            <a:r>
              <a:rPr lang="de-CH" sz="2000" b="1" dirty="0" smtClean="0"/>
              <a:t>Bei der Flinte ist zu achten, dass der Tragriemen entfernt wird.</a:t>
            </a:r>
          </a:p>
          <a:p>
            <a:endParaRPr lang="de-CH" sz="2000" b="1" dirty="0" smtClean="0"/>
          </a:p>
          <a:p>
            <a:r>
              <a:rPr lang="de-CH" sz="2000" b="1" dirty="0" smtClean="0"/>
              <a:t>Auf dem Schiessgelände sowie auf den  Schiessanlagen</a:t>
            </a:r>
          </a:p>
          <a:p>
            <a:r>
              <a:rPr lang="de-CH" sz="2000" b="1" dirty="0" smtClean="0"/>
              <a:t>muss die Waffe gebrochen sein.</a:t>
            </a:r>
          </a:p>
          <a:p>
            <a:endParaRPr lang="de-CH" sz="2000" b="1" dirty="0" smtClean="0"/>
          </a:p>
        </p:txBody>
      </p:sp>
      <p:pic>
        <p:nvPicPr>
          <p:cNvPr id="6" name="Grafik 5" descr="Logo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57010"/>
            <a:ext cx="623805" cy="72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hteck 1"/>
          <p:cNvSpPr>
            <a:spLocks noChangeArrowheads="1"/>
          </p:cNvSpPr>
          <p:nvPr/>
        </p:nvSpPr>
        <p:spPr bwMode="auto">
          <a:xfrm>
            <a:off x="693738" y="1800225"/>
            <a:ext cx="8485187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CH" altLang="de-DE" sz="2000" b="1" dirty="0"/>
              <a:t>KJG Art. 13a </a:t>
            </a:r>
          </a:p>
          <a:p>
            <a:r>
              <a:rPr lang="de-CH" altLang="de-DE" sz="2000" b="1" dirty="0"/>
              <a:t>Einschiessen der Jagdwaffen</a:t>
            </a:r>
          </a:p>
          <a:p>
            <a:r>
              <a:rPr lang="de-CH" altLang="de-DE" sz="2000" dirty="0"/>
              <a:t>1 </a:t>
            </a:r>
            <a:r>
              <a:rPr lang="de-CH" altLang="de-DE" sz="2000" b="1" dirty="0"/>
              <a:t>Vor Jagdbeginn hat der Jäger seine Treffsicherheit zu üben und </a:t>
            </a:r>
          </a:p>
          <a:p>
            <a:r>
              <a:rPr lang="de-CH" altLang="de-DE" sz="2000" b="1" dirty="0"/>
              <a:t>   seine Jagdwaffe einzuschiessen. Die Regierung kann anordnen, </a:t>
            </a:r>
          </a:p>
          <a:p>
            <a:r>
              <a:rPr lang="de-CH" altLang="de-DE" sz="2000" b="1" dirty="0"/>
              <a:t>   dass der Jäger den Nachweis über die erfüllte Schiesspflicht zu </a:t>
            </a:r>
          </a:p>
          <a:p>
            <a:r>
              <a:rPr lang="de-CH" altLang="de-DE" sz="2000" b="1" dirty="0"/>
              <a:t>   erbringen hat.</a:t>
            </a:r>
          </a:p>
          <a:p>
            <a:r>
              <a:rPr lang="de-CH" altLang="de-DE" sz="2000" b="1" dirty="0"/>
              <a:t>2 Das Einschiessen der Jagdwaffen hat in einem von den Gemeinden </a:t>
            </a:r>
          </a:p>
          <a:p>
            <a:r>
              <a:rPr lang="de-CH" altLang="de-DE" sz="2000" b="1" dirty="0"/>
              <a:t>   zugewiesenen Jagdschiessstand oder in einer anderen, von den </a:t>
            </a:r>
          </a:p>
          <a:p>
            <a:r>
              <a:rPr lang="de-CH" altLang="de-DE" sz="2000" b="1" dirty="0"/>
              <a:t>   zuständigen Behörden bewilligten Schiessanlage zu erfolgen.</a:t>
            </a:r>
          </a:p>
          <a:p>
            <a:r>
              <a:rPr lang="de-CH" altLang="de-DE" sz="2000" b="1" dirty="0"/>
              <a:t>3 Das Einschiessen setzt voraus, dass der betreffende Jäger eine </a:t>
            </a:r>
          </a:p>
          <a:p>
            <a:r>
              <a:rPr lang="de-CH" altLang="de-DE" sz="2000" b="1" dirty="0"/>
              <a:t>   Haftpflichtversicherung gemäss Artikel 5 Absatz 2 </a:t>
            </a:r>
            <a:r>
              <a:rPr lang="de-CH" altLang="de-DE" sz="2000" b="1" dirty="0" err="1"/>
              <a:t>Litera</a:t>
            </a:r>
            <a:r>
              <a:rPr lang="de-CH" altLang="de-DE" sz="2000" b="1" dirty="0"/>
              <a:t> c dieses </a:t>
            </a:r>
          </a:p>
          <a:p>
            <a:r>
              <a:rPr lang="de-CH" altLang="de-DE" sz="2000" b="1" dirty="0"/>
              <a:t>   Gesetzes abgeschlossen hat.</a:t>
            </a:r>
          </a:p>
        </p:txBody>
      </p:sp>
      <p:sp>
        <p:nvSpPr>
          <p:cNvPr id="8195" name="Textfeld 3"/>
          <p:cNvSpPr txBox="1">
            <a:spLocks noChangeArrowheads="1"/>
          </p:cNvSpPr>
          <p:nvPr/>
        </p:nvSpPr>
        <p:spPr bwMode="auto">
          <a:xfrm>
            <a:off x="682625" y="628650"/>
            <a:ext cx="5780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CH" altLang="de-DE" sz="2400" b="1" dirty="0"/>
              <a:t>Kantonales Jagdgesetz Art. 13a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93775" y="377371"/>
            <a:ext cx="710723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de-CH" sz="2400" dirty="0"/>
          </a:p>
          <a:p>
            <a:pPr algn="ctr">
              <a:defRPr/>
            </a:pPr>
            <a:r>
              <a:rPr lang="de-CH" sz="2400" b="1" u="sng" dirty="0"/>
              <a:t>Flintenschiessen auf den Kipp-Hasen</a:t>
            </a:r>
          </a:p>
          <a:p>
            <a:pPr algn="ctr">
              <a:defRPr/>
            </a:pPr>
            <a:endParaRPr lang="de-CH" sz="2400" b="1" u="sng" dirty="0"/>
          </a:p>
          <a:p>
            <a:pPr>
              <a:defRPr/>
            </a:pPr>
            <a:r>
              <a:rPr lang="de-CH" sz="2000" b="1" dirty="0" smtClean="0"/>
              <a:t>     Es </a:t>
            </a:r>
            <a:r>
              <a:rPr lang="de-CH" sz="2000" b="1" dirty="0"/>
              <a:t>ist unbedingt zu </a:t>
            </a:r>
            <a:r>
              <a:rPr lang="de-CH" sz="2000" b="1" dirty="0" smtClean="0"/>
              <a:t>beachten:</a:t>
            </a:r>
            <a:endParaRPr lang="de-CH" sz="2000" b="1" dirty="0"/>
          </a:p>
          <a:p>
            <a:pPr>
              <a:defRPr/>
            </a:pPr>
            <a:endParaRPr lang="de-CH" sz="2000" b="1" dirty="0"/>
          </a:p>
          <a:p>
            <a:pPr>
              <a:defRPr/>
            </a:pPr>
            <a:r>
              <a:rPr lang="de-CH" sz="2000" b="1" dirty="0"/>
              <a:t>1. Es werden nur Flinten ohne Tragriemen </a:t>
            </a:r>
            <a:r>
              <a:rPr lang="de-CH" sz="2000" b="1" dirty="0" smtClean="0"/>
              <a:t>zugelassen.</a:t>
            </a:r>
            <a:endParaRPr lang="de-CH" sz="2000" b="1" dirty="0"/>
          </a:p>
          <a:p>
            <a:pPr marL="457200" indent="-457200">
              <a:buFontTx/>
              <a:buAutoNum type="arabicPeriod"/>
              <a:defRPr/>
            </a:pPr>
            <a:endParaRPr lang="de-CH" sz="2000" b="1" dirty="0"/>
          </a:p>
          <a:p>
            <a:pPr>
              <a:defRPr/>
            </a:pPr>
            <a:r>
              <a:rPr lang="de-CH" sz="2000" b="1" dirty="0"/>
              <a:t>2. Es darf immer nur ein Schuss geladen </a:t>
            </a:r>
            <a:r>
              <a:rPr lang="de-CH" sz="2000" b="1" dirty="0" smtClean="0"/>
              <a:t>werden.</a:t>
            </a:r>
            <a:endParaRPr lang="de-CH" sz="2000" b="1" dirty="0"/>
          </a:p>
          <a:p>
            <a:pPr>
              <a:defRPr/>
            </a:pPr>
            <a:endParaRPr lang="de-CH" sz="2000" b="1" dirty="0"/>
          </a:p>
          <a:p>
            <a:pPr>
              <a:defRPr/>
            </a:pPr>
            <a:r>
              <a:rPr lang="de-CH" sz="2000" b="1" dirty="0"/>
              <a:t>3. Der Kipp-Hase </a:t>
            </a:r>
            <a:r>
              <a:rPr lang="de-CH" sz="2000" b="1" dirty="0" smtClean="0"/>
              <a:t>kann von der Schiessaufsicht oder vom    </a:t>
            </a:r>
            <a:endParaRPr lang="de-CH" sz="2000" b="1" dirty="0"/>
          </a:p>
          <a:p>
            <a:pPr>
              <a:defRPr/>
            </a:pPr>
            <a:r>
              <a:rPr lang="de-CH" sz="2000" b="1" dirty="0" smtClean="0"/>
              <a:t>    Schützen ausgelöst werden.</a:t>
            </a:r>
            <a:endParaRPr lang="de-CH" sz="2000" b="1" dirty="0"/>
          </a:p>
          <a:p>
            <a:pPr>
              <a:defRPr/>
            </a:pPr>
            <a:endParaRPr lang="de-CH" sz="2000" b="1" dirty="0" smtClean="0"/>
          </a:p>
          <a:p>
            <a:pPr>
              <a:defRPr/>
            </a:pPr>
            <a:r>
              <a:rPr lang="de-CH" sz="2000" b="1" dirty="0" smtClean="0">
                <a:solidFill>
                  <a:srgbClr val="0066FF"/>
                </a:solidFill>
              </a:rPr>
              <a:t>4. Bei gesicherter Waffe ist dies als Null zu werten.</a:t>
            </a:r>
          </a:p>
          <a:p>
            <a:pPr>
              <a:defRPr/>
            </a:pPr>
            <a:endParaRPr lang="de-CH" sz="2000" b="1" dirty="0" smtClean="0">
              <a:solidFill>
                <a:srgbClr val="0066FF"/>
              </a:solidFill>
            </a:endParaRPr>
          </a:p>
          <a:p>
            <a:pPr>
              <a:defRPr/>
            </a:pPr>
            <a:r>
              <a:rPr lang="de-CH" sz="2000" b="1" dirty="0" smtClean="0"/>
              <a:t>5. Bei Störung  ist die Flinte sofort zu brechen.</a:t>
            </a:r>
          </a:p>
          <a:p>
            <a:pPr>
              <a:defRPr/>
            </a:pPr>
            <a:endParaRPr lang="de-CH" sz="2000" b="1" dirty="0" smtClean="0"/>
          </a:p>
          <a:p>
            <a:pPr>
              <a:defRPr/>
            </a:pPr>
            <a:r>
              <a:rPr lang="de-CH" sz="2000" b="1" dirty="0" smtClean="0"/>
              <a:t>6. Ansonsten gelten die Vorschriften der jeweiligen</a:t>
            </a:r>
          </a:p>
          <a:p>
            <a:pPr>
              <a:defRPr/>
            </a:pPr>
            <a:r>
              <a:rPr lang="de-CH" sz="2000" b="1" dirty="0" smtClean="0"/>
              <a:t>    Anlagebetreiber.</a:t>
            </a:r>
            <a:endParaRPr lang="de-CH" sz="2000" b="1" dirty="0"/>
          </a:p>
          <a:p>
            <a:pPr>
              <a:defRPr/>
            </a:pPr>
            <a:endParaRPr lang="de-CH" sz="2000" dirty="0"/>
          </a:p>
        </p:txBody>
      </p:sp>
      <p:sp>
        <p:nvSpPr>
          <p:cNvPr id="27652" name="Rechteck 2"/>
          <p:cNvSpPr>
            <a:spLocks noChangeArrowheads="1"/>
          </p:cNvSpPr>
          <p:nvPr/>
        </p:nvSpPr>
        <p:spPr bwMode="auto">
          <a:xfrm>
            <a:off x="0" y="4681951"/>
            <a:ext cx="11461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CH" sz="1100" dirty="0"/>
              <a:t>BKPJV</a:t>
            </a:r>
          </a:p>
        </p:txBody>
      </p:sp>
      <p:pic>
        <p:nvPicPr>
          <p:cNvPr id="5" name="Grafik 4" descr="Logo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57010"/>
            <a:ext cx="623805" cy="72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93775" y="1073150"/>
            <a:ext cx="7107238" cy="45858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de-CH" sz="2400" dirty="0"/>
          </a:p>
          <a:p>
            <a:pPr algn="ctr">
              <a:defRPr/>
            </a:pPr>
            <a:r>
              <a:rPr lang="de-CH" sz="2400" b="1" u="sng" dirty="0"/>
              <a:t>Flintenschiessen auf die </a:t>
            </a:r>
            <a:r>
              <a:rPr lang="de-CH" sz="2400" b="1" u="sng" dirty="0" smtClean="0"/>
              <a:t>Tontaube</a:t>
            </a:r>
            <a:endParaRPr lang="de-CH" sz="2400" b="1" u="sng" dirty="0"/>
          </a:p>
          <a:p>
            <a:pPr algn="ctr">
              <a:defRPr/>
            </a:pPr>
            <a:endParaRPr lang="de-CH" sz="2400" b="1" u="sng" dirty="0"/>
          </a:p>
          <a:p>
            <a:pPr>
              <a:defRPr/>
            </a:pPr>
            <a:r>
              <a:rPr lang="de-CH" sz="2000" b="1" dirty="0" smtClean="0"/>
              <a:t>        Es </a:t>
            </a:r>
            <a:r>
              <a:rPr lang="de-CH" sz="2000" b="1" dirty="0"/>
              <a:t>ist unbedingt zu beachten:</a:t>
            </a:r>
          </a:p>
          <a:p>
            <a:pPr>
              <a:defRPr/>
            </a:pPr>
            <a:endParaRPr lang="de-CH" sz="2000" b="1" dirty="0"/>
          </a:p>
          <a:p>
            <a:pPr marL="457200" indent="-457200">
              <a:buFontTx/>
              <a:buAutoNum type="arabicPeriod"/>
              <a:defRPr/>
            </a:pPr>
            <a:r>
              <a:rPr lang="de-CH" sz="2000" b="1" dirty="0"/>
              <a:t>Es werden nur Flinten ohne Tragriemen </a:t>
            </a:r>
            <a:r>
              <a:rPr lang="de-CH" sz="2000" b="1" dirty="0" smtClean="0"/>
              <a:t>zugelassen.</a:t>
            </a:r>
            <a:endParaRPr lang="de-CH" sz="2000" b="1" dirty="0"/>
          </a:p>
          <a:p>
            <a:pPr marL="457200" indent="-457200">
              <a:buFontTx/>
              <a:buAutoNum type="arabicPeriod"/>
              <a:defRPr/>
            </a:pPr>
            <a:endParaRPr lang="de-CH" sz="2000" b="1" dirty="0"/>
          </a:p>
          <a:p>
            <a:pPr marL="457200" indent="-457200">
              <a:defRPr/>
            </a:pPr>
            <a:r>
              <a:rPr lang="de-CH" sz="2000" b="1" dirty="0" smtClean="0"/>
              <a:t>2.    Es </a:t>
            </a:r>
            <a:r>
              <a:rPr lang="de-CH" sz="2000" b="1" dirty="0"/>
              <a:t>darf doubliert </a:t>
            </a:r>
            <a:r>
              <a:rPr lang="de-CH" sz="2000" b="1" dirty="0" smtClean="0"/>
              <a:t>werden.</a:t>
            </a:r>
            <a:endParaRPr lang="de-CH" sz="2000" b="1" dirty="0"/>
          </a:p>
          <a:p>
            <a:pPr marL="457200" indent="-457200">
              <a:buFontTx/>
              <a:buAutoNum type="arabicPeriod"/>
              <a:defRPr/>
            </a:pPr>
            <a:endParaRPr lang="de-CH" sz="2000" b="1" dirty="0"/>
          </a:p>
          <a:p>
            <a:pPr marL="457200" indent="-457200">
              <a:buAutoNum type="arabicPeriod" startAt="3"/>
              <a:defRPr/>
            </a:pPr>
            <a:r>
              <a:rPr lang="de-CH" sz="2000" b="1" dirty="0" smtClean="0">
                <a:solidFill>
                  <a:srgbClr val="0066FF"/>
                </a:solidFill>
              </a:rPr>
              <a:t>Bei gesicherter Waffe ist dies als Null zu werten.</a:t>
            </a:r>
          </a:p>
          <a:p>
            <a:pPr marL="457200" indent="-457200">
              <a:buAutoNum type="arabicPeriod" startAt="3"/>
              <a:defRPr/>
            </a:pPr>
            <a:endParaRPr lang="de-CH" sz="2000" b="1" dirty="0" smtClean="0"/>
          </a:p>
          <a:p>
            <a:pPr marL="457200" indent="-457200">
              <a:buAutoNum type="arabicPeriod" startAt="4"/>
              <a:defRPr/>
            </a:pPr>
            <a:r>
              <a:rPr lang="de-CH" sz="2000" b="1" dirty="0" smtClean="0"/>
              <a:t>Ansonsten gelten die Vorschriften der jeweiligen </a:t>
            </a:r>
          </a:p>
          <a:p>
            <a:pPr marL="457200" indent="-457200">
              <a:defRPr/>
            </a:pPr>
            <a:r>
              <a:rPr lang="de-CH" sz="2000" b="1" dirty="0" smtClean="0">
                <a:solidFill>
                  <a:srgbClr val="0066FF"/>
                </a:solidFill>
              </a:rPr>
              <a:t>       </a:t>
            </a:r>
            <a:r>
              <a:rPr lang="de-CH" sz="2000" b="1" dirty="0" smtClean="0"/>
              <a:t>Anlagebetreiber.</a:t>
            </a:r>
            <a:endParaRPr lang="de-CH" sz="2000" b="1" dirty="0"/>
          </a:p>
          <a:p>
            <a:pPr>
              <a:defRPr/>
            </a:pPr>
            <a:endParaRPr lang="de-CH" sz="2000" dirty="0"/>
          </a:p>
        </p:txBody>
      </p:sp>
      <p:pic>
        <p:nvPicPr>
          <p:cNvPr id="3" name="Grafik 2" descr="Logo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57010"/>
            <a:ext cx="623805" cy="72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2"/>
          <p:cNvSpPr>
            <a:spLocks noChangeArrowheads="1"/>
          </p:cNvSpPr>
          <p:nvPr/>
        </p:nvSpPr>
        <p:spPr bwMode="auto">
          <a:xfrm>
            <a:off x="0" y="4681951"/>
            <a:ext cx="11461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CH" sz="1100" dirty="0"/>
              <a:t>BKPJV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93775" y="1073150"/>
            <a:ext cx="7107238" cy="5509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de-CH" sz="2400" dirty="0"/>
          </a:p>
          <a:p>
            <a:pPr algn="ctr">
              <a:defRPr/>
            </a:pPr>
            <a:r>
              <a:rPr lang="de-CH" sz="2400" b="1" u="sng" dirty="0"/>
              <a:t>Flintenschiessen auf den Roll-Hasen</a:t>
            </a:r>
          </a:p>
          <a:p>
            <a:pPr algn="ctr">
              <a:defRPr/>
            </a:pPr>
            <a:endParaRPr lang="de-CH" sz="2400" b="1" u="sng" dirty="0"/>
          </a:p>
          <a:p>
            <a:pPr>
              <a:defRPr/>
            </a:pPr>
            <a:r>
              <a:rPr lang="de-CH" sz="2000" b="1" dirty="0" smtClean="0"/>
              <a:t>     Es </a:t>
            </a:r>
            <a:r>
              <a:rPr lang="de-CH" sz="2000" b="1" dirty="0"/>
              <a:t>ist unbedingt zu beachten:</a:t>
            </a:r>
          </a:p>
          <a:p>
            <a:pPr>
              <a:defRPr/>
            </a:pPr>
            <a:endParaRPr lang="de-CH" sz="2000" b="1" dirty="0"/>
          </a:p>
          <a:p>
            <a:pPr>
              <a:defRPr/>
            </a:pPr>
            <a:r>
              <a:rPr lang="de-CH" sz="2000" b="1" dirty="0"/>
              <a:t>1. Es werden nur Flinten ohne Tragriemen </a:t>
            </a:r>
            <a:r>
              <a:rPr lang="de-CH" sz="2000" b="1" dirty="0" smtClean="0"/>
              <a:t>zugelassen.</a:t>
            </a:r>
            <a:endParaRPr lang="de-CH" sz="2000" b="1" dirty="0"/>
          </a:p>
          <a:p>
            <a:pPr marL="457200" indent="-457200">
              <a:buFontTx/>
              <a:buAutoNum type="arabicPeriod"/>
              <a:defRPr/>
            </a:pPr>
            <a:endParaRPr lang="de-CH" sz="2000" b="1" dirty="0"/>
          </a:p>
          <a:p>
            <a:pPr>
              <a:defRPr/>
            </a:pPr>
            <a:r>
              <a:rPr lang="de-CH" sz="2000" b="1" dirty="0" smtClean="0"/>
              <a:t>2. </a:t>
            </a:r>
            <a:r>
              <a:rPr lang="de-CH" sz="2000" b="1" dirty="0"/>
              <a:t>Es darf doubliert </a:t>
            </a:r>
            <a:r>
              <a:rPr lang="de-CH" sz="2000" b="1" dirty="0" smtClean="0"/>
              <a:t>werden.</a:t>
            </a:r>
            <a:endParaRPr lang="de-CH" sz="2000" b="1" dirty="0"/>
          </a:p>
          <a:p>
            <a:pPr>
              <a:defRPr/>
            </a:pPr>
            <a:endParaRPr lang="de-CH" sz="2000" b="1" dirty="0"/>
          </a:p>
          <a:p>
            <a:pPr>
              <a:defRPr/>
            </a:pPr>
            <a:r>
              <a:rPr lang="de-CH" sz="2000" b="1" dirty="0" smtClean="0"/>
              <a:t>3. Der </a:t>
            </a:r>
            <a:r>
              <a:rPr lang="de-CH" sz="2000" b="1" dirty="0" err="1" smtClean="0"/>
              <a:t>Rollhase</a:t>
            </a:r>
            <a:r>
              <a:rPr lang="de-CH" sz="2000" b="1" dirty="0" smtClean="0"/>
              <a:t>  kann von der Schiessaufsicht oder vom</a:t>
            </a:r>
          </a:p>
          <a:p>
            <a:pPr>
              <a:defRPr/>
            </a:pPr>
            <a:r>
              <a:rPr lang="de-CH" sz="2000" b="1" dirty="0" smtClean="0">
                <a:solidFill>
                  <a:srgbClr val="0066FF"/>
                </a:solidFill>
              </a:rPr>
              <a:t>     </a:t>
            </a:r>
            <a:r>
              <a:rPr lang="de-CH" sz="2000" b="1" dirty="0" smtClean="0"/>
              <a:t>Schützen ausgelöst werden.</a:t>
            </a:r>
          </a:p>
          <a:p>
            <a:pPr>
              <a:defRPr/>
            </a:pPr>
            <a:endParaRPr lang="de-CH" sz="2000" b="1" dirty="0" smtClean="0">
              <a:solidFill>
                <a:srgbClr val="0066FF"/>
              </a:solidFill>
            </a:endParaRPr>
          </a:p>
          <a:p>
            <a:pPr>
              <a:defRPr/>
            </a:pPr>
            <a:r>
              <a:rPr lang="de-CH" sz="2000" b="1" dirty="0" smtClean="0">
                <a:solidFill>
                  <a:srgbClr val="0066FF"/>
                </a:solidFill>
              </a:rPr>
              <a:t>4. Bei gesicherter Waffe ist dies als Null zu werten.</a:t>
            </a:r>
          </a:p>
          <a:p>
            <a:pPr>
              <a:defRPr/>
            </a:pPr>
            <a:endParaRPr lang="de-CH" sz="2000" b="1" dirty="0" smtClean="0">
              <a:solidFill>
                <a:srgbClr val="0066FF"/>
              </a:solidFill>
            </a:endParaRPr>
          </a:p>
          <a:p>
            <a:pPr>
              <a:defRPr/>
            </a:pPr>
            <a:r>
              <a:rPr lang="de-CH" sz="2000" b="1" dirty="0" smtClean="0"/>
              <a:t>5. Ansonsten gelten die Vorschriften der jeweiligen    </a:t>
            </a:r>
          </a:p>
          <a:p>
            <a:pPr>
              <a:defRPr/>
            </a:pPr>
            <a:r>
              <a:rPr lang="de-CH" sz="2000" b="1" dirty="0" smtClean="0"/>
              <a:t>    Anlagebetreiber.</a:t>
            </a:r>
            <a:endParaRPr lang="de-CH" sz="2000" b="1" dirty="0"/>
          </a:p>
          <a:p>
            <a:pPr>
              <a:defRPr/>
            </a:pPr>
            <a:endParaRPr lang="de-CH" sz="2000" dirty="0"/>
          </a:p>
        </p:txBody>
      </p:sp>
      <p:sp>
        <p:nvSpPr>
          <p:cNvPr id="26628" name="Rechteck 2"/>
          <p:cNvSpPr>
            <a:spLocks noChangeArrowheads="1"/>
          </p:cNvSpPr>
          <p:nvPr/>
        </p:nvSpPr>
        <p:spPr bwMode="auto">
          <a:xfrm>
            <a:off x="0" y="4699707"/>
            <a:ext cx="11461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CH" sz="1100" dirty="0"/>
              <a:t>BKPJV</a:t>
            </a:r>
          </a:p>
        </p:txBody>
      </p:sp>
      <p:pic>
        <p:nvPicPr>
          <p:cNvPr id="6" name="Grafik 5" descr="Logo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57010"/>
            <a:ext cx="623805" cy="72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96686" y="1465943"/>
            <a:ext cx="844731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b="1" u="sng" dirty="0" smtClean="0"/>
              <a:t>Verbindlichkeiten</a:t>
            </a:r>
          </a:p>
          <a:p>
            <a:pPr algn="ctr"/>
            <a:endParaRPr lang="de-CH" sz="2400" b="1" u="sng" dirty="0" smtClean="0"/>
          </a:p>
          <a:p>
            <a:r>
              <a:rPr lang="de-CH" sz="2400" b="1" dirty="0" smtClean="0"/>
              <a:t>Bei Nichteinhaltung der vorliegenden Bestimmungen</a:t>
            </a:r>
          </a:p>
          <a:p>
            <a:r>
              <a:rPr lang="de-CH" sz="2400" b="1" dirty="0" smtClean="0"/>
              <a:t>werden die Stempel eingezogen.</a:t>
            </a:r>
          </a:p>
          <a:p>
            <a:endParaRPr lang="de-CH" sz="2400" b="1" dirty="0" smtClean="0"/>
          </a:p>
          <a:p>
            <a:r>
              <a:rPr lang="de-CH" sz="2400" b="1" dirty="0" smtClean="0"/>
              <a:t>Bei Schummeleien sind die Betroffenen von der Schiessanlage zu weisen und beim AJF anzuzeigen.</a:t>
            </a:r>
          </a:p>
          <a:p>
            <a:endParaRPr lang="de-CH" sz="2400" b="1" dirty="0" smtClean="0"/>
          </a:p>
          <a:p>
            <a:r>
              <a:rPr lang="de-CH" sz="2400" b="1" dirty="0" smtClean="0"/>
              <a:t>Die Bestimmungen gelten für </a:t>
            </a:r>
            <a:r>
              <a:rPr lang="de-CH" sz="2400" b="1" dirty="0" smtClean="0"/>
              <a:t>alle, </a:t>
            </a:r>
            <a:r>
              <a:rPr lang="de-CH" sz="2400" b="1" dirty="0" smtClean="0"/>
              <a:t>die über den BKPJV</a:t>
            </a:r>
          </a:p>
          <a:p>
            <a:r>
              <a:rPr lang="de-CH" sz="2400" b="1" dirty="0" smtClean="0"/>
              <a:t>ihre Stempel bezogen haben.</a:t>
            </a:r>
          </a:p>
          <a:p>
            <a:endParaRPr lang="de-CH" sz="2400" b="1" dirty="0" smtClean="0"/>
          </a:p>
          <a:p>
            <a:endParaRPr lang="de-CH" sz="2400" b="1" dirty="0" smtClean="0"/>
          </a:p>
          <a:p>
            <a:endParaRPr lang="de-CH" sz="2400" b="1" dirty="0" smtClean="0"/>
          </a:p>
          <a:p>
            <a:r>
              <a:rPr lang="de-CH" sz="2400" b="1" dirty="0" smtClean="0"/>
              <a:t> </a:t>
            </a:r>
            <a:endParaRPr lang="de-CH" sz="2400" b="1" dirty="0"/>
          </a:p>
        </p:txBody>
      </p:sp>
      <p:sp>
        <p:nvSpPr>
          <p:cNvPr id="5" name="Rechteck 2"/>
          <p:cNvSpPr>
            <a:spLocks noChangeArrowheads="1"/>
          </p:cNvSpPr>
          <p:nvPr/>
        </p:nvSpPr>
        <p:spPr bwMode="auto">
          <a:xfrm>
            <a:off x="0" y="4699707"/>
            <a:ext cx="11461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CH" sz="1100" dirty="0"/>
              <a:t>BKPJV</a:t>
            </a:r>
          </a:p>
        </p:txBody>
      </p:sp>
      <p:pic>
        <p:nvPicPr>
          <p:cNvPr id="6" name="Grafik 5" descr="Logo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57010"/>
            <a:ext cx="623805" cy="72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02014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4620648"/>
            <a:ext cx="6335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100" dirty="0" smtClean="0"/>
              <a:t>BKPJV</a:t>
            </a:r>
            <a:endParaRPr lang="de-CH" sz="1100" dirty="0"/>
          </a:p>
        </p:txBody>
      </p:sp>
      <p:pic>
        <p:nvPicPr>
          <p:cNvPr id="28674" name="Picture 2" descr="C:\Users\tirarn\Pictures\Jagd\DSC004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316" y="465221"/>
            <a:ext cx="7956884" cy="6392779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1652337" y="481263"/>
            <a:ext cx="4725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 smtClean="0">
                <a:solidFill>
                  <a:srgbClr val="FFFF00"/>
                </a:solidFill>
              </a:rPr>
              <a:t>Danke für Ihre Aufmerksamkeit</a:t>
            </a:r>
            <a:endParaRPr lang="de-CH" sz="2400" b="1" dirty="0">
              <a:solidFill>
                <a:srgbClr val="FFFF00"/>
              </a:solidFill>
            </a:endParaRPr>
          </a:p>
        </p:txBody>
      </p:sp>
      <p:pic>
        <p:nvPicPr>
          <p:cNvPr id="6" name="Grafik 5" descr="Logo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7010"/>
            <a:ext cx="623805" cy="72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hteck 1"/>
          <p:cNvSpPr>
            <a:spLocks noChangeArrowheads="1"/>
          </p:cNvSpPr>
          <p:nvPr/>
        </p:nvSpPr>
        <p:spPr bwMode="auto">
          <a:xfrm>
            <a:off x="744538" y="1428750"/>
            <a:ext cx="8399462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CH" altLang="de-DE" sz="2000" dirty="0"/>
              <a:t>Art. 4  Auflagen zum Lösen eines Jagdpatentes </a:t>
            </a:r>
          </a:p>
          <a:p>
            <a:endParaRPr lang="de-CH" altLang="de-DE" sz="2000" dirty="0"/>
          </a:p>
          <a:p>
            <a:r>
              <a:rPr lang="de-CH" altLang="de-DE" sz="2000" baseline="30000" dirty="0"/>
              <a:t>1</a:t>
            </a:r>
            <a:r>
              <a:rPr lang="de-CH" altLang="de-DE" sz="2000" dirty="0"/>
              <a:t> Beim Lösen des Patentes sind den Ausgabestellen ein gültiger </a:t>
            </a:r>
          </a:p>
          <a:p>
            <a:r>
              <a:rPr lang="de-CH" altLang="de-DE" sz="2000" dirty="0"/>
              <a:t>  Personalausweis, das Jagdpatentbüchlein und der Ausweis über die </a:t>
            </a:r>
          </a:p>
          <a:p>
            <a:r>
              <a:rPr lang="de-CH" altLang="de-DE" sz="2000" dirty="0"/>
              <a:t>  gesetzliche Haftpflichtversicherung vorzuweisen. Überdies ist das </a:t>
            </a:r>
          </a:p>
          <a:p>
            <a:r>
              <a:rPr lang="de-CH" altLang="de-DE" sz="2000" dirty="0"/>
              <a:t>  Formular mit der persönlich unterzeichneten Bestätigung</a:t>
            </a:r>
          </a:p>
          <a:p>
            <a:r>
              <a:rPr lang="de-CH" altLang="de-DE" sz="2000" dirty="0"/>
              <a:t>  einzureichen, dass: keine Verweigerungsgründe gemäss Artikel 7 des </a:t>
            </a:r>
          </a:p>
          <a:p>
            <a:r>
              <a:rPr lang="de-CH" altLang="de-DE" sz="2000" dirty="0"/>
              <a:t>  kantonalen Jagdgesetzes vorliegen.</a:t>
            </a:r>
          </a:p>
          <a:p>
            <a:endParaRPr lang="de-CH" altLang="de-DE" sz="2000" dirty="0"/>
          </a:p>
          <a:p>
            <a:r>
              <a:rPr lang="de-CH" altLang="de-DE" sz="2000" baseline="30000" dirty="0"/>
              <a:t>3 </a:t>
            </a:r>
            <a:r>
              <a:rPr lang="de-CH" altLang="de-DE" sz="2000" b="1" dirty="0"/>
              <a:t>Die Gesuchstellerin oder der Gesuchsteller hat mit dem </a:t>
            </a:r>
          </a:p>
          <a:p>
            <a:r>
              <a:rPr lang="de-CH" altLang="de-DE" sz="2000" b="1" dirty="0"/>
              <a:t>  entsprechenden Formular zu belegen, dass die Jagdwaffe </a:t>
            </a:r>
          </a:p>
          <a:p>
            <a:r>
              <a:rPr lang="de-CH" altLang="de-DE" sz="2000" b="1" dirty="0"/>
              <a:t>  persönlich eingeschossen und die Schiesspflicht erfüllt</a:t>
            </a:r>
          </a:p>
          <a:p>
            <a:r>
              <a:rPr lang="de-CH" altLang="de-DE" sz="2000" b="1" dirty="0"/>
              <a:t>  worden ist</a:t>
            </a:r>
            <a:r>
              <a:rPr lang="de-CH" altLang="de-DE" sz="2000" dirty="0"/>
              <a:t>.</a:t>
            </a:r>
          </a:p>
          <a:p>
            <a:endParaRPr lang="de-CH" altLang="de-DE" sz="2000" dirty="0"/>
          </a:p>
          <a:p>
            <a:r>
              <a:rPr lang="de-CH" altLang="de-DE" sz="2000" dirty="0"/>
              <a:t>  </a:t>
            </a:r>
            <a:r>
              <a:rPr lang="de-CH" altLang="de-DE" sz="2000" dirty="0">
                <a:solidFill>
                  <a:srgbClr val="C0C0C0"/>
                </a:solidFill>
              </a:rPr>
              <a:t>(</a:t>
            </a:r>
            <a:r>
              <a:rPr lang="de-CH" altLang="de-DE" sz="2000" dirty="0"/>
              <a:t>Text bisher, aufgehoben: </a:t>
            </a:r>
            <a:r>
              <a:rPr lang="de-CH" altLang="de-DE" sz="2000" i="1" dirty="0"/>
              <a:t>b) die Jagdwaffe persönlich eingeschossen  </a:t>
            </a:r>
          </a:p>
          <a:p>
            <a:r>
              <a:rPr lang="de-CH" altLang="de-DE" sz="2000" i="1" dirty="0"/>
              <a:t>    worden ist ) </a:t>
            </a:r>
          </a:p>
          <a:p>
            <a:r>
              <a:rPr lang="de-CH" altLang="de-DE" sz="2000" dirty="0"/>
              <a:t>  </a:t>
            </a:r>
          </a:p>
        </p:txBody>
      </p:sp>
      <p:sp>
        <p:nvSpPr>
          <p:cNvPr id="9219" name="Textfeld 2"/>
          <p:cNvSpPr txBox="1">
            <a:spLocks noChangeArrowheads="1"/>
          </p:cNvSpPr>
          <p:nvPr/>
        </p:nvSpPr>
        <p:spPr bwMode="auto">
          <a:xfrm>
            <a:off x="682625" y="628650"/>
            <a:ext cx="80216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CH" altLang="de-DE" sz="2400" b="1" dirty="0" err="1"/>
              <a:t>Regierungsrätliche</a:t>
            </a:r>
            <a:r>
              <a:rPr lang="de-CH" altLang="de-DE" sz="2400" b="1" dirty="0"/>
              <a:t> Jagdverordnung Art.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hteck 1"/>
          <p:cNvSpPr>
            <a:spLocks noChangeArrowheads="1"/>
          </p:cNvSpPr>
          <p:nvPr/>
        </p:nvSpPr>
        <p:spPr bwMode="auto">
          <a:xfrm>
            <a:off x="615950" y="355600"/>
            <a:ext cx="84597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CH" altLang="de-DE" sz="2400" b="1"/>
              <a:t>Neu: </a:t>
            </a:r>
          </a:p>
          <a:p>
            <a:r>
              <a:rPr lang="de-CH" altLang="de-DE" sz="2400" b="1"/>
              <a:t>Verordnung über die jagdliche Schiesspflicht (VJSP)</a:t>
            </a:r>
            <a:endParaRPr lang="de-CH" altLang="de-DE" sz="2400"/>
          </a:p>
        </p:txBody>
      </p:sp>
      <p:sp>
        <p:nvSpPr>
          <p:cNvPr id="4" name="Textfeld 3"/>
          <p:cNvSpPr txBox="1"/>
          <p:nvPr/>
        </p:nvSpPr>
        <p:spPr>
          <a:xfrm>
            <a:off x="779463" y="1501775"/>
            <a:ext cx="9866312" cy="5046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CH" sz="2000" b="1" dirty="0"/>
              <a:t>basiert auf der Forderung des JSV:</a:t>
            </a:r>
            <a:r>
              <a:rPr lang="de-CH" sz="2000" dirty="0">
                <a:solidFill>
                  <a:srgbClr val="C0C0C0"/>
                </a:solidFill>
              </a:rPr>
              <a:t> </a:t>
            </a:r>
          </a:p>
          <a:p>
            <a:pPr>
              <a:defRPr/>
            </a:pPr>
            <a:r>
              <a:rPr lang="de-CH" sz="2000" b="1" dirty="0"/>
              <a:t>     Nachweis der Treffsicherheit als Voraussetzung für die </a:t>
            </a:r>
          </a:p>
          <a:p>
            <a:pPr>
              <a:defRPr/>
            </a:pPr>
            <a:r>
              <a:rPr lang="de-CH" sz="2000" b="1" dirty="0"/>
              <a:t>     Jagdberechtigung</a:t>
            </a:r>
            <a:r>
              <a:rPr lang="de-CH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CH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CH" sz="2000" b="1" dirty="0"/>
              <a:t>ist zwischen den Kantonen abgesprochen</a:t>
            </a:r>
          </a:p>
          <a:p>
            <a:pPr>
              <a:defRPr/>
            </a:pPr>
            <a:r>
              <a:rPr lang="de-CH" sz="2000" dirty="0"/>
              <a:t>     </a:t>
            </a:r>
            <a:r>
              <a:rPr lang="de-CH" sz="2000" b="1" dirty="0"/>
              <a:t>gegenseitige Anerkennung, sofern Minimalforderungen </a:t>
            </a:r>
          </a:p>
          <a:p>
            <a:pPr>
              <a:defRPr/>
            </a:pPr>
            <a:r>
              <a:rPr lang="de-CH" sz="2000" b="1" dirty="0"/>
              <a:t>     gemäss Art. 8 VJSP erfüllt sind </a:t>
            </a:r>
          </a:p>
          <a:p>
            <a:pPr>
              <a:defRPr/>
            </a:pPr>
            <a:r>
              <a:rPr lang="de-CH" sz="2000" dirty="0"/>
              <a:t>	</a:t>
            </a:r>
            <a:endParaRPr lang="de-CH" sz="1800" dirty="0"/>
          </a:p>
          <a:p>
            <a:pPr>
              <a:defRPr/>
            </a:pPr>
            <a:r>
              <a:rPr lang="de-CH" sz="1800" baseline="30000" dirty="0"/>
              <a:t>1</a:t>
            </a:r>
            <a:r>
              <a:rPr lang="de-CH" sz="1800" dirty="0"/>
              <a:t> Die Schiesspflicht ist erfüllt, wenn folgende Trefferzahl erreicht wird:</a:t>
            </a:r>
          </a:p>
          <a:p>
            <a:pPr>
              <a:defRPr/>
            </a:pPr>
            <a:r>
              <a:rPr lang="de-CH" sz="1800" dirty="0"/>
              <a:t>a) Kugel: </a:t>
            </a:r>
            <a:r>
              <a:rPr lang="de-CH" sz="1800" dirty="0" err="1"/>
              <a:t>Gämsscheibe</a:t>
            </a:r>
            <a:r>
              <a:rPr lang="de-CH" sz="1800" dirty="0"/>
              <a:t> mit Zehnereinteilung (DJV-4, stehender Gämsbock);</a:t>
            </a:r>
          </a:p>
          <a:p>
            <a:pPr>
              <a:defRPr/>
            </a:pPr>
            <a:r>
              <a:rPr lang="de-CH" sz="1800" dirty="0"/>
              <a:t>Mindestanforderung vier Treffer in Folge im 8er- bis 10er-Ring, Distanz </a:t>
            </a:r>
          </a:p>
          <a:p>
            <a:pPr>
              <a:defRPr/>
            </a:pPr>
            <a:r>
              <a:rPr lang="de-CH" sz="1800" dirty="0"/>
              <a:t>Mindestens 100 m, Schiessposition frei;</a:t>
            </a:r>
          </a:p>
          <a:p>
            <a:pPr>
              <a:defRPr/>
            </a:pPr>
            <a:r>
              <a:rPr lang="de-CH" sz="1800" dirty="0"/>
              <a:t>b) Schrot: Mindestanforderung vier Treffer in Folge auf bewegliche Ziele </a:t>
            </a:r>
          </a:p>
          <a:p>
            <a:pPr>
              <a:defRPr/>
            </a:pPr>
            <a:r>
              <a:rPr lang="de-CH" sz="1800" dirty="0"/>
              <a:t>(laufender dreiteiliger Kipp-Hase, </a:t>
            </a:r>
            <a:r>
              <a:rPr lang="de-CH" sz="1800" dirty="0" err="1"/>
              <a:t>Rollhase</a:t>
            </a:r>
            <a:r>
              <a:rPr lang="de-CH" sz="1800" dirty="0"/>
              <a:t> oder Tontauben). Beim dreiteiligen</a:t>
            </a:r>
          </a:p>
          <a:p>
            <a:pPr>
              <a:defRPr/>
            </a:pPr>
            <a:r>
              <a:rPr lang="de-CH" sz="1800" dirty="0"/>
              <a:t>Kipp-Hasen gelten die vorderste und die mittlere Klappe oder beide Klappen</a:t>
            </a:r>
          </a:p>
          <a:p>
            <a:pPr>
              <a:defRPr/>
            </a:pPr>
            <a:r>
              <a:rPr lang="de-CH" sz="1800" dirty="0"/>
              <a:t>als Treffer. </a:t>
            </a:r>
            <a:r>
              <a:rPr lang="de-CH" sz="1800" dirty="0" err="1"/>
              <a:t>Rollhase</a:t>
            </a:r>
            <a:r>
              <a:rPr lang="de-CH" sz="1800" dirty="0"/>
              <a:t> und Tontauben dürfen doubliert werden. Distanz 30 bis</a:t>
            </a:r>
          </a:p>
          <a:p>
            <a:pPr>
              <a:defRPr/>
            </a:pPr>
            <a:r>
              <a:rPr lang="de-CH" sz="1800" dirty="0"/>
              <a:t>35 m, Schiessposition frei.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hteck 1"/>
          <p:cNvSpPr>
            <a:spLocks noChangeArrowheads="1"/>
          </p:cNvSpPr>
          <p:nvPr/>
        </p:nvSpPr>
        <p:spPr bwMode="auto">
          <a:xfrm>
            <a:off x="688975" y="966788"/>
            <a:ext cx="8313738" cy="57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CH" altLang="de-DE" sz="1800" b="1" dirty="0"/>
              <a:t>Art. 1 </a:t>
            </a:r>
            <a:r>
              <a:rPr lang="de-CH" altLang="de-DE" sz="1800" dirty="0"/>
              <a:t>Grundsatz</a:t>
            </a:r>
          </a:p>
          <a:p>
            <a:r>
              <a:rPr lang="de-CH" altLang="de-DE" sz="1800" baseline="30000" dirty="0"/>
              <a:t>1</a:t>
            </a:r>
            <a:r>
              <a:rPr lang="de-CH" altLang="de-DE" sz="1800" dirty="0"/>
              <a:t> Die Erfüllung der jährlichen Schiesspflicht ist Voraussetzung für den </a:t>
            </a:r>
          </a:p>
          <a:p>
            <a:r>
              <a:rPr lang="de-CH" altLang="de-DE" sz="1800" dirty="0"/>
              <a:t>  Patentbezug.</a:t>
            </a:r>
          </a:p>
          <a:p>
            <a:r>
              <a:rPr lang="de-CH" altLang="de-DE" sz="1800" dirty="0"/>
              <a:t>  Diese kann auf allen vom Amt anerkannten Jagdschiessständen erfolgen.</a:t>
            </a:r>
          </a:p>
          <a:p>
            <a:r>
              <a:rPr lang="de-CH" altLang="de-DE" sz="1800" b="1" dirty="0"/>
              <a:t>Art. 2 </a:t>
            </a:r>
            <a:r>
              <a:rPr lang="de-CH" altLang="de-DE" sz="1800" dirty="0"/>
              <a:t>Durchführung der Schiesspflicht</a:t>
            </a:r>
          </a:p>
          <a:p>
            <a:r>
              <a:rPr lang="de-CH" altLang="de-DE" sz="1800" dirty="0"/>
              <a:t>1. Organisation</a:t>
            </a:r>
          </a:p>
          <a:p>
            <a:r>
              <a:rPr lang="de-CH" altLang="de-DE" sz="1800" baseline="30000" dirty="0"/>
              <a:t>1 </a:t>
            </a:r>
            <a:r>
              <a:rPr lang="de-CH" altLang="de-DE" sz="2000" dirty="0"/>
              <a:t>Mit der Durchführung der Schiesspflicht beauftragt das Amt den  </a:t>
            </a:r>
          </a:p>
          <a:p>
            <a:r>
              <a:rPr lang="de-CH" altLang="de-DE" sz="2000" dirty="0"/>
              <a:t> Bündner Kantonalen Patentjäger-Verband (</a:t>
            </a:r>
            <a:r>
              <a:rPr lang="de-CH" altLang="de-DE" sz="2000" b="1" dirty="0"/>
              <a:t>BKPJV</a:t>
            </a:r>
            <a:r>
              <a:rPr lang="de-CH" altLang="de-DE" sz="2000" dirty="0"/>
              <a:t>) sowie </a:t>
            </a:r>
          </a:p>
          <a:p>
            <a:r>
              <a:rPr lang="de-CH" altLang="de-DE" sz="2000" b="1" dirty="0"/>
              <a:t> Jagdfachgeschäfte</a:t>
            </a:r>
            <a:r>
              <a:rPr lang="de-CH" altLang="de-DE" sz="2000" dirty="0"/>
              <a:t> mit  eigenen Schiessanlagen im Kanton. Es kann </a:t>
            </a:r>
          </a:p>
          <a:p>
            <a:r>
              <a:rPr lang="de-CH" altLang="de-DE" sz="2000" dirty="0"/>
              <a:t>  hierfür entsprechende Vereinbarungen abschliessen.</a:t>
            </a:r>
          </a:p>
          <a:p>
            <a:r>
              <a:rPr lang="de-CH" altLang="de-DE" sz="1800" b="1" dirty="0"/>
              <a:t>Art. 4 </a:t>
            </a:r>
            <a:r>
              <a:rPr lang="de-CH" altLang="de-DE" sz="1800" dirty="0"/>
              <a:t>Ausweis</a:t>
            </a:r>
          </a:p>
          <a:p>
            <a:r>
              <a:rPr lang="de-CH" altLang="de-DE" sz="1800" baseline="30000" dirty="0"/>
              <a:t>1</a:t>
            </a:r>
            <a:r>
              <a:rPr lang="de-CH" altLang="de-DE" sz="1800" dirty="0"/>
              <a:t> Die Jägerin oder der Jäger hat den Schiessverantwortlichen einen </a:t>
            </a:r>
          </a:p>
          <a:p>
            <a:r>
              <a:rPr lang="de-CH" altLang="de-DE" sz="1800" dirty="0"/>
              <a:t>  </a:t>
            </a:r>
            <a:r>
              <a:rPr lang="de-CH" altLang="de-DE" sz="1800" dirty="0" smtClean="0"/>
              <a:t>Personalausweis oder </a:t>
            </a:r>
            <a:r>
              <a:rPr lang="de-CH" altLang="de-DE" sz="1800" dirty="0"/>
              <a:t>das Jagdpatentbüchlein zur Überprüfung der Identität </a:t>
            </a:r>
          </a:p>
          <a:p>
            <a:r>
              <a:rPr lang="de-CH" altLang="de-DE" sz="1800" dirty="0"/>
              <a:t>  vorzulegen.</a:t>
            </a:r>
          </a:p>
          <a:p>
            <a:r>
              <a:rPr lang="de-CH" altLang="de-DE" sz="1800" b="1" dirty="0"/>
              <a:t>Art. 5 Bestätigung</a:t>
            </a:r>
          </a:p>
          <a:p>
            <a:r>
              <a:rPr lang="de-CH" altLang="de-DE" sz="1800" baseline="30000" dirty="0"/>
              <a:t>1</a:t>
            </a:r>
            <a:r>
              <a:rPr lang="de-CH" altLang="de-DE" sz="1800" dirty="0"/>
              <a:t> Die Schützin oder der Schütze sowie die oder der Schiessstand-</a:t>
            </a:r>
          </a:p>
          <a:p>
            <a:r>
              <a:rPr lang="de-CH" altLang="de-DE" sz="1800" dirty="0"/>
              <a:t>   verantwortliche haben die Erfüllung der Schiesspflicht mit ihrer Unterschrift </a:t>
            </a:r>
          </a:p>
          <a:p>
            <a:r>
              <a:rPr lang="de-CH" altLang="de-DE" sz="1800" dirty="0"/>
              <a:t>   und dem Stempel des Schiessstandes auf dem </a:t>
            </a:r>
            <a:r>
              <a:rPr lang="de-CH" altLang="de-DE" sz="1800" b="1" dirty="0"/>
              <a:t>Formular des Amtes </a:t>
            </a:r>
            <a:r>
              <a:rPr lang="de-CH" altLang="de-DE" sz="1800" dirty="0"/>
              <a:t>zu </a:t>
            </a:r>
          </a:p>
          <a:p>
            <a:r>
              <a:rPr lang="de-CH" altLang="de-DE" sz="1800" dirty="0"/>
              <a:t>   bestätigen.</a:t>
            </a:r>
          </a:p>
          <a:p>
            <a:r>
              <a:rPr lang="de-CH" altLang="de-DE" sz="1800" baseline="30000" dirty="0"/>
              <a:t>2</a:t>
            </a:r>
            <a:r>
              <a:rPr lang="de-CH" altLang="de-DE" sz="1800" dirty="0"/>
              <a:t> Der Schiessnachweis ist bis zum 31. August des Folgejahres gültig.</a:t>
            </a:r>
          </a:p>
        </p:txBody>
      </p:sp>
      <p:sp>
        <p:nvSpPr>
          <p:cNvPr id="11267" name="Rechteck 2"/>
          <p:cNvSpPr>
            <a:spLocks noChangeArrowheads="1"/>
          </p:cNvSpPr>
          <p:nvPr/>
        </p:nvSpPr>
        <p:spPr bwMode="auto">
          <a:xfrm>
            <a:off x="615950" y="355600"/>
            <a:ext cx="84597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CH" altLang="de-DE" sz="2400" b="1"/>
              <a:t>Verordnung über die jagdliche Schiesspflicht (VJSP)</a:t>
            </a:r>
            <a:endParaRPr lang="de-CH" altLang="de-DE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"/>
          <p:cNvSpPr>
            <a:spLocks noChangeArrowheads="1"/>
          </p:cNvSpPr>
          <p:nvPr/>
        </p:nvSpPr>
        <p:spPr bwMode="auto">
          <a:xfrm>
            <a:off x="704850" y="447675"/>
            <a:ext cx="82359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CH" altLang="de-DE" sz="1800" b="1" dirty="0"/>
              <a:t>Art. 6 Kosten</a:t>
            </a:r>
          </a:p>
          <a:p>
            <a:r>
              <a:rPr lang="de-CH" altLang="de-DE" sz="1800" baseline="30000" dirty="0"/>
              <a:t>1</a:t>
            </a:r>
            <a:r>
              <a:rPr lang="de-CH" altLang="de-DE" sz="1800" dirty="0"/>
              <a:t> Für die Durchführung der Schiesspflicht und die Abgabe der entsprechenden </a:t>
            </a:r>
          </a:p>
          <a:p>
            <a:r>
              <a:rPr lang="de-CH" altLang="de-DE" sz="1800" dirty="0"/>
              <a:t>   Bestätigung hat die Jägerin oder der Jäger der oder dem Schiessstand-</a:t>
            </a:r>
          </a:p>
          <a:p>
            <a:r>
              <a:rPr lang="de-CH" altLang="de-DE" sz="1800" dirty="0"/>
              <a:t>   verantwortlichen eine </a:t>
            </a:r>
            <a:r>
              <a:rPr lang="de-CH" altLang="de-DE" sz="1800" b="1" dirty="0"/>
              <a:t>Gebühr von 15 Franken </a:t>
            </a:r>
            <a:r>
              <a:rPr lang="de-CH" altLang="de-DE" sz="1800" dirty="0"/>
              <a:t>zu entrichten.</a:t>
            </a:r>
          </a:p>
        </p:txBody>
      </p:sp>
      <p:sp>
        <p:nvSpPr>
          <p:cNvPr id="12291" name="Rechteck 2"/>
          <p:cNvSpPr>
            <a:spLocks noChangeArrowheads="1"/>
          </p:cNvSpPr>
          <p:nvPr/>
        </p:nvSpPr>
        <p:spPr bwMode="auto">
          <a:xfrm>
            <a:off x="704850" y="1831975"/>
            <a:ext cx="9102725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CH" altLang="de-DE" sz="1800" b="1" dirty="0"/>
              <a:t>2. Erfüllung der Schiesspflicht</a:t>
            </a:r>
          </a:p>
          <a:p>
            <a:r>
              <a:rPr lang="de-CH" altLang="de-DE" sz="1800" b="1" dirty="0"/>
              <a:t>Art. 7 </a:t>
            </a:r>
            <a:r>
              <a:rPr lang="de-CH" altLang="de-DE" sz="1800" dirty="0"/>
              <a:t>Zeitraum, Jagdwaffe</a:t>
            </a:r>
          </a:p>
          <a:p>
            <a:r>
              <a:rPr lang="de-CH" altLang="de-DE" sz="1800" baseline="30000" dirty="0"/>
              <a:t>1</a:t>
            </a:r>
            <a:r>
              <a:rPr lang="de-CH" altLang="de-DE" sz="1800" dirty="0"/>
              <a:t> Die Erfüllung der Schiesspflicht hat von der Jägerin oder dem Jäger in der Zeit</a:t>
            </a:r>
          </a:p>
          <a:p>
            <a:r>
              <a:rPr lang="de-CH" altLang="de-DE" sz="1800" dirty="0"/>
              <a:t>   </a:t>
            </a:r>
            <a:r>
              <a:rPr lang="de-CH" altLang="de-DE" sz="1800" b="1" dirty="0"/>
              <a:t>vom 1. Mai bis 31. Oktober </a:t>
            </a:r>
            <a:r>
              <a:rPr lang="de-CH" altLang="de-DE" sz="1800" dirty="0"/>
              <a:t>zu erfolgen.</a:t>
            </a:r>
          </a:p>
          <a:p>
            <a:r>
              <a:rPr lang="de-CH" altLang="de-DE" sz="1800" baseline="30000" dirty="0"/>
              <a:t>2</a:t>
            </a:r>
            <a:r>
              <a:rPr lang="de-CH" altLang="de-DE" sz="1800" dirty="0"/>
              <a:t> Für die Erfüllung der Schiesspflicht ist </a:t>
            </a:r>
            <a:r>
              <a:rPr lang="de-CH" altLang="de-DE" sz="1800" b="1" dirty="0"/>
              <a:t>die Jagdwaffe </a:t>
            </a:r>
            <a:r>
              <a:rPr lang="de-CH" altLang="de-DE" sz="1800" dirty="0"/>
              <a:t>mit einer im Kanton </a:t>
            </a:r>
          </a:p>
          <a:p>
            <a:r>
              <a:rPr lang="de-CH" altLang="de-DE" sz="1800" dirty="0"/>
              <a:t>  Graubünden zugelassenen Zielvorrichtung zu verwenden.</a:t>
            </a:r>
          </a:p>
          <a:p>
            <a:r>
              <a:rPr lang="de-CH" altLang="de-DE" sz="1800" baseline="30000" dirty="0"/>
              <a:t>3</a:t>
            </a:r>
            <a:r>
              <a:rPr lang="de-CH" altLang="de-DE" sz="1800" dirty="0"/>
              <a:t> Hilfsmittel, insbesondere Schiessjacken, Polsterungen, </a:t>
            </a:r>
            <a:r>
              <a:rPr lang="de-CH" altLang="de-DE" sz="1800" dirty="0" err="1"/>
              <a:t>Schlaufriemen</a:t>
            </a:r>
            <a:r>
              <a:rPr lang="de-CH" altLang="de-DE" sz="1800" dirty="0"/>
              <a:t>, </a:t>
            </a:r>
          </a:p>
          <a:p>
            <a:r>
              <a:rPr lang="de-CH" altLang="de-DE" sz="1800" dirty="0"/>
              <a:t>  Schiessbrillen, Schiessmützen und Schiessbänder oder spezielle Schiess-</a:t>
            </a:r>
          </a:p>
          <a:p>
            <a:r>
              <a:rPr lang="de-CH" altLang="de-DE" sz="1800" dirty="0"/>
              <a:t>  </a:t>
            </a:r>
            <a:r>
              <a:rPr lang="de-CH" altLang="de-DE" sz="1800" dirty="0" err="1"/>
              <a:t>handschuhe</a:t>
            </a:r>
            <a:r>
              <a:rPr lang="de-CH" altLang="de-DE" sz="1800" dirty="0"/>
              <a:t>, sind nicht gestattet.</a:t>
            </a:r>
          </a:p>
          <a:p>
            <a:endParaRPr lang="de-CH" altLang="de-DE" sz="1800" dirty="0"/>
          </a:p>
          <a:p>
            <a:r>
              <a:rPr lang="de-CH" altLang="de-DE" sz="1800" b="1" dirty="0"/>
              <a:t>Keine Kalibervorschrift!</a:t>
            </a:r>
            <a:r>
              <a:rPr lang="de-CH" altLang="de-DE" sz="1800" dirty="0"/>
              <a:t> </a:t>
            </a:r>
          </a:p>
          <a:p>
            <a:endParaRPr lang="de-CH" altLang="de-DE" sz="1800" dirty="0"/>
          </a:p>
          <a:p>
            <a:endParaRPr lang="de-CH" alt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765175" y="966788"/>
            <a:ext cx="8378825" cy="42465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CH" sz="1800" b="1" dirty="0">
                <a:solidFill>
                  <a:srgbClr val="0066FF"/>
                </a:solidFill>
              </a:rPr>
              <a:t>Art. 8 Anforderungen</a:t>
            </a:r>
          </a:p>
          <a:p>
            <a:pPr marL="342900" indent="-342900">
              <a:buFontTx/>
              <a:buAutoNum type="arabicPeriod"/>
              <a:defRPr/>
            </a:pPr>
            <a:r>
              <a:rPr lang="de-CH" sz="1800" dirty="0">
                <a:solidFill>
                  <a:srgbClr val="0066FF"/>
                </a:solidFill>
              </a:rPr>
              <a:t>Allgemeine Anforderungen</a:t>
            </a:r>
          </a:p>
          <a:p>
            <a:pPr>
              <a:defRPr/>
            </a:pPr>
            <a:r>
              <a:rPr lang="de-CH" sz="1800" baseline="30000" dirty="0">
                <a:solidFill>
                  <a:srgbClr val="0066FF"/>
                </a:solidFill>
              </a:rPr>
              <a:t>1</a:t>
            </a:r>
            <a:r>
              <a:rPr lang="de-CH" sz="1800" dirty="0">
                <a:solidFill>
                  <a:srgbClr val="0066FF"/>
                </a:solidFill>
              </a:rPr>
              <a:t> Die Schiesspflicht ist erfüllt, wenn folgende Trefferzahl erreicht wird:</a:t>
            </a:r>
          </a:p>
          <a:p>
            <a:pPr>
              <a:defRPr/>
            </a:pPr>
            <a:endParaRPr lang="de-CH" sz="1800" dirty="0">
              <a:solidFill>
                <a:srgbClr val="0066FF"/>
              </a:solidFill>
            </a:endParaRPr>
          </a:p>
          <a:p>
            <a:pPr>
              <a:defRPr/>
            </a:pPr>
            <a:r>
              <a:rPr lang="de-CH" sz="1800" dirty="0">
                <a:solidFill>
                  <a:srgbClr val="0066FF"/>
                </a:solidFill>
              </a:rPr>
              <a:t>a) </a:t>
            </a:r>
            <a:r>
              <a:rPr lang="de-CH" sz="1800" b="1" dirty="0">
                <a:solidFill>
                  <a:srgbClr val="0066FF"/>
                </a:solidFill>
              </a:rPr>
              <a:t>Kugel: </a:t>
            </a:r>
            <a:r>
              <a:rPr lang="de-CH" sz="1800" dirty="0" err="1">
                <a:solidFill>
                  <a:srgbClr val="0066FF"/>
                </a:solidFill>
              </a:rPr>
              <a:t>Gämsscheibe</a:t>
            </a:r>
            <a:r>
              <a:rPr lang="de-CH" sz="1800" dirty="0">
                <a:solidFill>
                  <a:srgbClr val="0066FF"/>
                </a:solidFill>
              </a:rPr>
              <a:t> mit Zehnereinteilung (DJV-4, stehender Gämsbock);</a:t>
            </a:r>
          </a:p>
          <a:p>
            <a:pPr>
              <a:defRPr/>
            </a:pPr>
            <a:r>
              <a:rPr lang="de-CH" sz="1800" dirty="0">
                <a:solidFill>
                  <a:srgbClr val="0066FF"/>
                </a:solidFill>
              </a:rPr>
              <a:t>Mindestanforderung </a:t>
            </a:r>
            <a:r>
              <a:rPr lang="de-CH" sz="1800" b="1" dirty="0">
                <a:solidFill>
                  <a:srgbClr val="0066FF"/>
                </a:solidFill>
              </a:rPr>
              <a:t>vier Treffer in Folge </a:t>
            </a:r>
            <a:r>
              <a:rPr lang="de-CH" sz="1800" dirty="0">
                <a:solidFill>
                  <a:srgbClr val="0066FF"/>
                </a:solidFill>
              </a:rPr>
              <a:t>im 8er- bis 10er-Ring, Distanz </a:t>
            </a:r>
          </a:p>
          <a:p>
            <a:pPr>
              <a:defRPr/>
            </a:pPr>
            <a:r>
              <a:rPr lang="de-CH" sz="1800" dirty="0">
                <a:solidFill>
                  <a:srgbClr val="0066FF"/>
                </a:solidFill>
              </a:rPr>
              <a:t>Mindestens 100 m, Schiessposition frei;</a:t>
            </a:r>
          </a:p>
          <a:p>
            <a:pPr>
              <a:defRPr/>
            </a:pPr>
            <a:endParaRPr lang="de-CH" sz="1800" b="1" dirty="0">
              <a:solidFill>
                <a:srgbClr val="0066FF"/>
              </a:solidFill>
            </a:endParaRPr>
          </a:p>
          <a:p>
            <a:pPr>
              <a:defRPr/>
            </a:pPr>
            <a:r>
              <a:rPr lang="de-CH" sz="1800" dirty="0">
                <a:solidFill>
                  <a:srgbClr val="0066FF"/>
                </a:solidFill>
              </a:rPr>
              <a:t>b) </a:t>
            </a:r>
            <a:r>
              <a:rPr lang="de-CH" sz="1800" b="1" dirty="0">
                <a:solidFill>
                  <a:srgbClr val="0066FF"/>
                </a:solidFill>
              </a:rPr>
              <a:t>Schrot:</a:t>
            </a:r>
            <a:r>
              <a:rPr lang="de-CH" sz="1800" dirty="0">
                <a:solidFill>
                  <a:srgbClr val="0066FF"/>
                </a:solidFill>
              </a:rPr>
              <a:t> Mindestanforderung </a:t>
            </a:r>
            <a:r>
              <a:rPr lang="de-CH" sz="1800" b="1" dirty="0">
                <a:solidFill>
                  <a:srgbClr val="0066FF"/>
                </a:solidFill>
              </a:rPr>
              <a:t>vier Treffer in Folge </a:t>
            </a:r>
            <a:r>
              <a:rPr lang="de-CH" sz="1800" dirty="0">
                <a:solidFill>
                  <a:srgbClr val="0066FF"/>
                </a:solidFill>
              </a:rPr>
              <a:t>auf bewegliche Ziele </a:t>
            </a:r>
          </a:p>
          <a:p>
            <a:pPr>
              <a:defRPr/>
            </a:pPr>
            <a:r>
              <a:rPr lang="de-CH" sz="1800" dirty="0">
                <a:solidFill>
                  <a:srgbClr val="0066FF"/>
                </a:solidFill>
              </a:rPr>
              <a:t>(laufender dreiteiliger Kipp-Hase, </a:t>
            </a:r>
            <a:r>
              <a:rPr lang="de-CH" sz="1800" dirty="0" err="1">
                <a:solidFill>
                  <a:srgbClr val="0066FF"/>
                </a:solidFill>
              </a:rPr>
              <a:t>Rollhase</a:t>
            </a:r>
            <a:r>
              <a:rPr lang="de-CH" sz="1800" dirty="0">
                <a:solidFill>
                  <a:srgbClr val="0066FF"/>
                </a:solidFill>
              </a:rPr>
              <a:t> oder Tontauben). Beim dreiteiligen</a:t>
            </a:r>
          </a:p>
          <a:p>
            <a:pPr>
              <a:defRPr/>
            </a:pPr>
            <a:r>
              <a:rPr lang="de-CH" sz="1800" dirty="0">
                <a:solidFill>
                  <a:srgbClr val="0066FF"/>
                </a:solidFill>
              </a:rPr>
              <a:t>Kipp-Hasen gelten die vorderste und die mittlere Klappe oder beide Klappen</a:t>
            </a:r>
          </a:p>
          <a:p>
            <a:pPr>
              <a:defRPr/>
            </a:pPr>
            <a:r>
              <a:rPr lang="de-CH" sz="1800" dirty="0">
                <a:solidFill>
                  <a:srgbClr val="0066FF"/>
                </a:solidFill>
              </a:rPr>
              <a:t>als Treffer. </a:t>
            </a:r>
            <a:r>
              <a:rPr lang="de-CH" sz="1800" dirty="0" err="1">
                <a:solidFill>
                  <a:srgbClr val="0066FF"/>
                </a:solidFill>
              </a:rPr>
              <a:t>Rollhase</a:t>
            </a:r>
            <a:r>
              <a:rPr lang="de-CH" sz="1800" dirty="0">
                <a:solidFill>
                  <a:srgbClr val="0066FF"/>
                </a:solidFill>
              </a:rPr>
              <a:t> und Tontauben dürfen doubliert werden. Distanz 30 bis</a:t>
            </a:r>
          </a:p>
          <a:p>
            <a:pPr>
              <a:defRPr/>
            </a:pPr>
            <a:r>
              <a:rPr lang="de-CH" sz="1800" dirty="0">
                <a:solidFill>
                  <a:srgbClr val="0066FF"/>
                </a:solidFill>
              </a:rPr>
              <a:t>35 m, Schiessposition frei.</a:t>
            </a:r>
            <a:r>
              <a:rPr lang="de-CH" sz="1800" b="1" dirty="0">
                <a:solidFill>
                  <a:srgbClr val="0066FF"/>
                </a:solidFill>
              </a:rPr>
              <a:t> </a:t>
            </a:r>
          </a:p>
          <a:p>
            <a:pPr>
              <a:defRPr/>
            </a:pPr>
            <a:r>
              <a:rPr lang="de-CH" sz="1800" b="1" dirty="0">
                <a:solidFill>
                  <a:srgbClr val="0066FF"/>
                </a:solidFill>
              </a:rPr>
              <a:t> </a:t>
            </a:r>
            <a:r>
              <a:rPr lang="de-CH" sz="1800" baseline="30000" dirty="0">
                <a:solidFill>
                  <a:srgbClr val="0066FF"/>
                </a:solidFill>
              </a:rPr>
              <a:t>2 </a:t>
            </a:r>
            <a:r>
              <a:rPr lang="de-CH" sz="1800" dirty="0">
                <a:solidFill>
                  <a:srgbClr val="0066FF"/>
                </a:solidFill>
              </a:rPr>
              <a:t>Das Schiessprogramm kann im Zeitraum gemäss Artikel 7 Absatz 1 dieser Verordnung </a:t>
            </a:r>
            <a:r>
              <a:rPr lang="de-CH" sz="1800" b="1" dirty="0">
                <a:solidFill>
                  <a:srgbClr val="0066FF"/>
                </a:solidFill>
              </a:rPr>
              <a:t>beliebig wiederholt </a:t>
            </a:r>
            <a:r>
              <a:rPr lang="de-CH" sz="1800" dirty="0">
                <a:solidFill>
                  <a:srgbClr val="0066FF"/>
                </a:solidFill>
              </a:rPr>
              <a:t>werden.</a:t>
            </a:r>
            <a:endParaRPr lang="de-CH" sz="1800" b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hteck 1"/>
          <p:cNvSpPr>
            <a:spLocks noChangeArrowheads="1"/>
          </p:cNvSpPr>
          <p:nvPr/>
        </p:nvSpPr>
        <p:spPr bwMode="auto">
          <a:xfrm>
            <a:off x="660400" y="1120775"/>
            <a:ext cx="84836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CH" altLang="de-DE" sz="1800" b="1" dirty="0"/>
              <a:t>Art. 9  Hoch-, Steinwild- und Sonderjagd</a:t>
            </a:r>
          </a:p>
          <a:p>
            <a:r>
              <a:rPr lang="de-CH" altLang="de-DE" sz="1800" baseline="30000" dirty="0"/>
              <a:t>1 </a:t>
            </a:r>
            <a:r>
              <a:rPr lang="de-CH" altLang="de-DE" sz="1800" dirty="0"/>
              <a:t>Jägerinnen und Jäger, welche ein Hoch-, Steinwild- oder Sonderjagdpatent  </a:t>
            </a:r>
          </a:p>
          <a:p>
            <a:r>
              <a:rPr lang="de-CH" altLang="de-DE" sz="1800" dirty="0"/>
              <a:t>   lösen, haben nur den Nachweis gemäss Artikel 8 Absatz 1 </a:t>
            </a:r>
            <a:r>
              <a:rPr lang="de-CH" altLang="de-DE" sz="1800" dirty="0" err="1"/>
              <a:t>Litera</a:t>
            </a:r>
            <a:r>
              <a:rPr lang="de-CH" altLang="de-DE" sz="1800" dirty="0"/>
              <a:t> a dieser </a:t>
            </a:r>
          </a:p>
          <a:p>
            <a:r>
              <a:rPr lang="de-CH" altLang="de-DE" sz="1800" dirty="0"/>
              <a:t>   Verordnung zu erbringen. (</a:t>
            </a:r>
            <a:r>
              <a:rPr lang="de-CH" altLang="de-DE" sz="1800" b="1" dirty="0"/>
              <a:t>Nachweis Kugel</a:t>
            </a:r>
            <a:r>
              <a:rPr lang="de-CH" altLang="de-DE" sz="1800" dirty="0"/>
              <a:t>)</a:t>
            </a:r>
          </a:p>
          <a:p>
            <a:endParaRPr lang="de-CH" altLang="de-DE" sz="1800" dirty="0"/>
          </a:p>
          <a:p>
            <a:r>
              <a:rPr lang="de-CH" altLang="de-DE" sz="1800" b="1" dirty="0"/>
              <a:t>Art. 10 </a:t>
            </a:r>
            <a:r>
              <a:rPr lang="de-CH" altLang="de-DE" sz="1800" dirty="0"/>
              <a:t> </a:t>
            </a:r>
            <a:r>
              <a:rPr lang="de-CH" altLang="de-DE" sz="1800" b="1" dirty="0"/>
              <a:t>Nieder- und </a:t>
            </a:r>
            <a:r>
              <a:rPr lang="de-CH" altLang="de-DE" sz="1800" b="1" dirty="0" err="1"/>
              <a:t>Passjagd</a:t>
            </a:r>
            <a:endParaRPr lang="de-CH" altLang="de-DE" sz="1800" b="1" dirty="0"/>
          </a:p>
          <a:p>
            <a:r>
              <a:rPr lang="de-CH" altLang="de-DE" sz="1800" baseline="30000" dirty="0"/>
              <a:t>1</a:t>
            </a:r>
            <a:r>
              <a:rPr lang="de-CH" altLang="de-DE" sz="1800" dirty="0"/>
              <a:t> Wer nur die Nieder- oder </a:t>
            </a:r>
            <a:r>
              <a:rPr lang="de-CH" altLang="de-DE" sz="1800" dirty="0" err="1"/>
              <a:t>Passjagd</a:t>
            </a:r>
            <a:r>
              <a:rPr lang="de-CH" altLang="de-DE" sz="1800" dirty="0"/>
              <a:t> ausübt, hat nur den Nachweis gemäss Artikel </a:t>
            </a:r>
          </a:p>
          <a:p>
            <a:r>
              <a:rPr lang="de-CH" altLang="de-DE" sz="1800" dirty="0"/>
              <a:t>  8 Absatz 1 </a:t>
            </a:r>
            <a:r>
              <a:rPr lang="de-CH" altLang="de-DE" sz="1800" dirty="0" err="1"/>
              <a:t>Litera</a:t>
            </a:r>
            <a:r>
              <a:rPr lang="de-CH" altLang="de-DE" sz="1800" dirty="0"/>
              <a:t> b dieser Verordnung zu erbringen. (</a:t>
            </a:r>
            <a:r>
              <a:rPr lang="de-CH" altLang="de-DE" sz="1800" b="1" dirty="0"/>
              <a:t>Nachweis Schrot</a:t>
            </a:r>
            <a:r>
              <a:rPr lang="de-CH" altLang="de-DE" sz="1800" dirty="0"/>
              <a:t>)</a:t>
            </a:r>
          </a:p>
          <a:p>
            <a:endParaRPr lang="de-CH" altLang="de-DE" sz="1800" dirty="0"/>
          </a:p>
          <a:p>
            <a:endParaRPr lang="de-CH" altLang="de-DE" sz="1800" dirty="0"/>
          </a:p>
          <a:p>
            <a:r>
              <a:rPr lang="de-CH" altLang="de-DE" sz="1800" b="1" dirty="0"/>
              <a:t>Art. 11 </a:t>
            </a:r>
            <a:r>
              <a:rPr lang="de-CH" altLang="de-DE" sz="1800" dirty="0"/>
              <a:t>Anerkennung von Schiessausweisen</a:t>
            </a:r>
          </a:p>
          <a:p>
            <a:r>
              <a:rPr lang="de-CH" altLang="de-DE" sz="1800" baseline="30000" dirty="0"/>
              <a:t>1</a:t>
            </a:r>
            <a:r>
              <a:rPr lang="de-CH" altLang="de-DE" sz="1800" dirty="0"/>
              <a:t> </a:t>
            </a:r>
            <a:r>
              <a:rPr lang="de-CH" altLang="de-DE" sz="1800" b="1" dirty="0"/>
              <a:t>Schiessausweise anderer Kantone werden anerkannt</a:t>
            </a:r>
            <a:r>
              <a:rPr lang="de-CH" altLang="de-DE" sz="1800" dirty="0"/>
              <a:t>, sofern diese </a:t>
            </a:r>
          </a:p>
          <a:p>
            <a:r>
              <a:rPr lang="de-CH" altLang="de-DE" sz="1800" dirty="0"/>
              <a:t>  mindestens den Anforderungen des Kantons Graubünden entsprechen.</a:t>
            </a:r>
          </a:p>
          <a:p>
            <a:r>
              <a:rPr lang="de-CH" altLang="de-DE" sz="1800" baseline="30000" dirty="0"/>
              <a:t>2</a:t>
            </a:r>
            <a:r>
              <a:rPr lang="de-CH" altLang="de-DE" sz="1800" dirty="0"/>
              <a:t> In Zweifelsfällen entscheidet die Vorsteherin oder der Vorsteher des Amtes über </a:t>
            </a:r>
          </a:p>
          <a:p>
            <a:r>
              <a:rPr lang="de-CH" altLang="de-DE" sz="1800" dirty="0"/>
              <a:t>  die Anerkennung von Schiessausweisen.</a:t>
            </a:r>
          </a:p>
          <a:p>
            <a:r>
              <a:rPr lang="de-CH" altLang="de-DE" sz="1800" b="1" dirty="0"/>
              <a:t>Gilt gegenseitig!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Standarddesign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1965</Words>
  <Application>Microsoft Office PowerPoint</Application>
  <PresentationFormat>Bildschirmpräsentation (4:3)</PresentationFormat>
  <Paragraphs>416</Paragraphs>
  <Slides>34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6" baseType="lpstr">
      <vt:lpstr>Standarddesign</vt:lpstr>
      <vt:lpstr>Document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Graubünden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Jagd &amp; Fischerei</dc:creator>
  <cp:lastModifiedBy>Sabrina Cadruvi</cp:lastModifiedBy>
  <cp:revision>413</cp:revision>
  <cp:lastPrinted>2014-02-03T12:52:33Z</cp:lastPrinted>
  <dcterms:created xsi:type="dcterms:W3CDTF">2002-02-25T12:13:33Z</dcterms:created>
  <dcterms:modified xsi:type="dcterms:W3CDTF">2015-03-13T10:47:34Z</dcterms:modified>
</cp:coreProperties>
</file>